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3" r:id="rId6"/>
    <p:sldId id="264" r:id="rId7"/>
    <p:sldId id="265"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34825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92998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5282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95535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2D6D43-A5E3-43ED-91B1-C8804AC2C60A}"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51843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66266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D6D43-A5E3-43ED-91B1-C8804AC2C60A}"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6707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D6D43-A5E3-43ED-91B1-C8804AC2C60A}"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9710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D6D43-A5E3-43ED-91B1-C8804AC2C60A}"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315553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213787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D6D43-A5E3-43ED-91B1-C8804AC2C60A}"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1462F-5EAD-4AA9-A811-9B828589155A}" type="slidenum">
              <a:rPr lang="en-US" smtClean="0"/>
              <a:t>‹#›</a:t>
            </a:fld>
            <a:endParaRPr lang="en-US"/>
          </a:p>
        </p:txBody>
      </p:sp>
    </p:spTree>
    <p:extLst>
      <p:ext uri="{BB962C8B-B14F-4D97-AF65-F5344CB8AC3E}">
        <p14:creationId xmlns:p14="http://schemas.microsoft.com/office/powerpoint/2010/main" val="16214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D6D43-A5E3-43ED-91B1-C8804AC2C60A}" type="datetimeFigureOut">
              <a:rPr lang="en-US" smtClean="0"/>
              <a:t>9/29/2020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1462F-5EAD-4AA9-A811-9B828589155A}" type="slidenum">
              <a:rPr lang="en-US" smtClean="0"/>
              <a:t>‹#›</a:t>
            </a:fld>
            <a:endParaRPr lang="en-US"/>
          </a:p>
        </p:txBody>
      </p:sp>
    </p:spTree>
    <p:extLst>
      <p:ext uri="{BB962C8B-B14F-4D97-AF65-F5344CB8AC3E}">
        <p14:creationId xmlns:p14="http://schemas.microsoft.com/office/powerpoint/2010/main" val="376669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yjewishlearning.com/wp-content/uploads/2003/10/640px-Crop_Book_of_Isaiah_2006-06-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6762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51962" y="0"/>
            <a:ext cx="4040038"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7" name="Title 1"/>
          <p:cNvSpPr txBox="1">
            <a:spLocks/>
          </p:cNvSpPr>
          <p:nvPr/>
        </p:nvSpPr>
        <p:spPr>
          <a:xfrm>
            <a:off x="8370810" y="2343871"/>
            <a:ext cx="3575650" cy="114982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mn-lt"/>
              </a:rPr>
              <a:t>TYNDALE</a:t>
            </a:r>
          </a:p>
          <a:p>
            <a:pPr algn="ctr"/>
            <a:r>
              <a:rPr lang="en-US" sz="4000" b="1" dirty="0" smtClean="0">
                <a:solidFill>
                  <a:schemeClr val="bg1"/>
                </a:solidFill>
                <a:latin typeface="+mn-lt"/>
              </a:rPr>
              <a:t>SEMINARY</a:t>
            </a:r>
            <a:endParaRPr lang="en-US" sz="3300" dirty="0">
              <a:solidFill>
                <a:schemeClr val="bg1"/>
              </a:solidFill>
              <a:latin typeface="+mn-lt"/>
            </a:endParaRPr>
          </a:p>
          <a:p>
            <a:pPr algn="ctr"/>
            <a:endParaRPr lang="en-US" sz="4000" b="1" dirty="0">
              <a:solidFill>
                <a:schemeClr val="bg1"/>
              </a:solidFill>
              <a:latin typeface="DIN Next LT Pro" panose="020B0503020203050203"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9938" y="895495"/>
            <a:ext cx="767617" cy="982549"/>
          </a:xfrm>
          <a:prstGeom prst="rect">
            <a:avLst/>
          </a:prstGeom>
        </p:spPr>
      </p:pic>
      <p:sp>
        <p:nvSpPr>
          <p:cNvPr id="10" name="Rectangle 9"/>
          <p:cNvSpPr/>
          <p:nvPr/>
        </p:nvSpPr>
        <p:spPr>
          <a:xfrm>
            <a:off x="8972936" y="6085992"/>
            <a:ext cx="2181623" cy="369332"/>
          </a:xfrm>
          <a:prstGeom prst="rect">
            <a:avLst/>
          </a:prstGeom>
        </p:spPr>
        <p:txBody>
          <a:bodyPr wrap="none">
            <a:spAutoFit/>
          </a:bodyPr>
          <a:lstStyle/>
          <a:p>
            <a:r>
              <a:rPr lang="en-US" b="1" dirty="0">
                <a:solidFill>
                  <a:srgbClr val="EEAA00"/>
                </a:solidFill>
                <a:latin typeface="DIN Next LT Pro" panose="020B0503020203050203" pitchFamily="34" charset="0"/>
              </a:rPr>
              <a:t>tyndaleseminary.ca</a:t>
            </a:r>
            <a:endParaRPr lang="en-US" dirty="0">
              <a:solidFill>
                <a:srgbClr val="EEAA00"/>
              </a:solidFill>
            </a:endParaRPr>
          </a:p>
        </p:txBody>
      </p:sp>
      <p:sp>
        <p:nvSpPr>
          <p:cNvPr id="3" name="Rectangle 2"/>
          <p:cNvSpPr/>
          <p:nvPr/>
        </p:nvSpPr>
        <p:spPr>
          <a:xfrm>
            <a:off x="8434789" y="3685409"/>
            <a:ext cx="3447691" cy="1692771"/>
          </a:xfrm>
          <a:prstGeom prst="rect">
            <a:avLst/>
          </a:prstGeom>
        </p:spPr>
        <p:txBody>
          <a:bodyPr wrap="square">
            <a:spAutoFit/>
          </a:bodyPr>
          <a:lstStyle/>
          <a:p>
            <a:pPr algn="ctr"/>
            <a:r>
              <a:rPr lang="en-US" sz="3300" b="1" dirty="0" smtClean="0">
                <a:solidFill>
                  <a:schemeClr val="bg1"/>
                </a:solidFill>
                <a:latin typeface="+mn-lt"/>
              </a:rPr>
              <a:t>TITLE</a:t>
            </a:r>
            <a:endParaRPr lang="en-US" sz="3300" b="1" dirty="0" smtClean="0">
              <a:solidFill>
                <a:schemeClr val="bg1"/>
              </a:solidFill>
              <a:latin typeface="+mn-lt"/>
            </a:endParaRPr>
          </a:p>
          <a:p>
            <a:pPr algn="ctr"/>
            <a:r>
              <a:rPr lang="en-US" sz="2000" dirty="0" smtClean="0">
                <a:solidFill>
                  <a:schemeClr val="bg1"/>
                </a:solidFill>
                <a:latin typeface="+mn-lt"/>
              </a:rPr>
              <a:t>SUBTITLE</a:t>
            </a:r>
            <a:endParaRPr lang="en-US" sz="2000" dirty="0" smtClean="0">
              <a:solidFill>
                <a:schemeClr val="bg1"/>
              </a:solidFill>
              <a:latin typeface="+mn-lt"/>
            </a:endParaRPr>
          </a:p>
          <a:p>
            <a:pPr algn="ctr"/>
            <a:endParaRPr lang="en-US" sz="3300" dirty="0" smtClean="0">
              <a:solidFill>
                <a:schemeClr val="bg1"/>
              </a:solidFill>
              <a:latin typeface="+mn-lt"/>
            </a:endParaRPr>
          </a:p>
          <a:p>
            <a:pPr algn="ctr"/>
            <a:r>
              <a:rPr lang="en-US" b="1" dirty="0" smtClean="0">
                <a:solidFill>
                  <a:schemeClr val="bg1"/>
                </a:solidFill>
              </a:rPr>
              <a:t>PRESENTER</a:t>
            </a:r>
            <a:endParaRPr lang="en-US" dirty="0">
              <a:solidFill>
                <a:schemeClr val="bg1"/>
              </a:solidFill>
            </a:endParaRPr>
          </a:p>
        </p:txBody>
      </p:sp>
    </p:spTree>
    <p:extLst>
      <p:ext uri="{BB962C8B-B14F-4D97-AF65-F5344CB8AC3E}">
        <p14:creationId xmlns:p14="http://schemas.microsoft.com/office/powerpoint/2010/main" val="249139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ww</a:t>
            </a:r>
            <a:endParaRPr lang="en-US" dirty="0"/>
          </a:p>
        </p:txBody>
      </p:sp>
      <p:pic>
        <p:nvPicPr>
          <p:cNvPr id="4" name="Content Placeholder 3"/>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971" t="14930" r="148" b="896"/>
          <a:stretch/>
        </p:blipFill>
        <p:spPr>
          <a:xfrm>
            <a:off x="0" y="0"/>
            <a:ext cx="12192000" cy="6918385"/>
          </a:xfrm>
        </p:spPr>
      </p:pic>
      <p:sp>
        <p:nvSpPr>
          <p:cNvPr id="5" name="Rectangle 4"/>
          <p:cNvSpPr/>
          <p:nvPr/>
        </p:nvSpPr>
        <p:spPr>
          <a:xfrm>
            <a:off x="8371643" y="5865965"/>
            <a:ext cx="3820356" cy="819511"/>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3" name="Rectangle 2"/>
          <p:cNvSpPr/>
          <p:nvPr/>
        </p:nvSpPr>
        <p:spPr>
          <a:xfrm>
            <a:off x="8682361" y="6091054"/>
            <a:ext cx="3509638" cy="369332"/>
          </a:xfrm>
          <a:prstGeom prst="rect">
            <a:avLst/>
          </a:prstGeom>
        </p:spPr>
        <p:txBody>
          <a:bodyPr wrap="square">
            <a:spAutoFit/>
          </a:bodyPr>
          <a:lstStyle/>
          <a:p>
            <a:r>
              <a:rPr lang="en-US" b="1" dirty="0" smtClean="0">
                <a:solidFill>
                  <a:srgbClr val="EEAA00"/>
                </a:solidFill>
              </a:rPr>
              <a:t>[SUBJECT]</a:t>
            </a:r>
            <a:r>
              <a:rPr lang="en-US" b="1" dirty="0" smtClean="0">
                <a:solidFill>
                  <a:schemeClr val="bg1"/>
                </a:solidFill>
              </a:rPr>
              <a:t> </a:t>
            </a:r>
            <a:r>
              <a:rPr lang="en-US" b="1" dirty="0" smtClean="0">
                <a:solidFill>
                  <a:schemeClr val="bg1"/>
                </a:solidFill>
              </a:rPr>
              <a:t>| </a:t>
            </a:r>
            <a:r>
              <a:rPr lang="en-US" sz="1600" b="1" dirty="0" smtClean="0">
                <a:solidFill>
                  <a:schemeClr val="bg1"/>
                </a:solidFill>
                <a:latin typeface="DIN Next LT Pro" panose="020B0503020203050203" pitchFamily="34" charset="0"/>
              </a:rPr>
              <a:t>TYNDALE SEMINARY</a:t>
            </a:r>
            <a:endParaRPr lang="en-US" dirty="0">
              <a:solidFill>
                <a:schemeClr val="bg1"/>
              </a:solidFill>
            </a:endParaRPr>
          </a:p>
        </p:txBody>
      </p:sp>
    </p:spTree>
    <p:extLst>
      <p:ext uri="{BB962C8B-B14F-4D97-AF65-F5344CB8AC3E}">
        <p14:creationId xmlns:p14="http://schemas.microsoft.com/office/powerpoint/2010/main" val="1703394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6" name="Rectangle 5"/>
          <p:cNvSpPr/>
          <p:nvPr/>
        </p:nvSpPr>
        <p:spPr>
          <a:xfrm>
            <a:off x="3336985" y="1659285"/>
            <a:ext cx="5518030" cy="3539430"/>
          </a:xfrm>
          <a:prstGeom prst="rect">
            <a:avLst/>
          </a:prstGeom>
        </p:spPr>
        <p:txBody>
          <a:bodyPr wrap="square">
            <a:spAutoFit/>
          </a:bodyPr>
          <a:lstStyle/>
          <a:p>
            <a:r>
              <a:rPr lang="en-US" altLang="en-US" sz="3200" b="1" dirty="0">
                <a:solidFill>
                  <a:srgbClr val="EEAA00"/>
                </a:solidFill>
                <a:latin typeface="Calibri" panose="020F0502020204030204" pitchFamily="34" charset="0"/>
                <a:cs typeface="Calibri" panose="020F0502020204030204" pitchFamily="34" charset="0"/>
              </a:rPr>
              <a:t>Tyndale is dedicated to the pursuit of truth, to excellence in teaching, learning and research, to the development of mind, heart and character, to serve the church and the world for the glory of God.</a:t>
            </a:r>
            <a:endParaRPr lang="en-US" sz="3200" b="1" dirty="0">
              <a:solidFill>
                <a:srgbClr val="EEAA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53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mn-lt"/>
            </a:endParaRPr>
          </a:p>
        </p:txBody>
      </p:sp>
      <p:pic>
        <p:nvPicPr>
          <p:cNvPr id="4" name="Content Placeholder 3"/>
          <p:cNvPicPr>
            <a:picLocks noGrp="1" noChangeAspect="1"/>
          </p:cNvPicPr>
          <p:nvPr>
            <p:ph idx="1"/>
          </p:nvPr>
        </p:nvPicPr>
        <p:blipFill rotWithShape="1">
          <a:blip r:embed="rId2" cstate="screen">
            <a:duotone>
              <a:prstClr val="black"/>
              <a:srgbClr val="221155">
                <a:tint val="45000"/>
                <a:satMod val="400000"/>
              </a:srgbClr>
            </a:duotone>
            <a:extLst>
              <a:ext uri="{28A0092B-C50C-407E-A947-70E740481C1C}">
                <a14:useLocalDpi xmlns:a14="http://schemas.microsoft.com/office/drawing/2010/main"/>
              </a:ext>
            </a:extLst>
          </a:blip>
          <a:srcRect/>
          <a:stretch/>
        </p:blipFill>
        <p:spPr>
          <a:xfrm>
            <a:off x="0" y="-1"/>
            <a:ext cx="12258136" cy="6860509"/>
          </a:xfrm>
        </p:spPr>
      </p:pic>
      <p:sp>
        <p:nvSpPr>
          <p:cNvPr id="7" name="Rectangle 6"/>
          <p:cNvSpPr/>
          <p:nvPr/>
        </p:nvSpPr>
        <p:spPr>
          <a:xfrm>
            <a:off x="5009072" y="-92074"/>
            <a:ext cx="6731479" cy="4595063"/>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5" name="TextBox 4"/>
          <p:cNvSpPr txBox="1"/>
          <p:nvPr/>
        </p:nvSpPr>
        <p:spPr>
          <a:xfrm>
            <a:off x="5379613" y="1834421"/>
            <a:ext cx="5869232" cy="2246769"/>
          </a:xfrm>
          <a:prstGeom prst="rect">
            <a:avLst/>
          </a:prstGeom>
          <a:noFill/>
        </p:spPr>
        <p:txBody>
          <a:bodyPr wrap="square" rtlCol="0">
            <a:spAutoFit/>
          </a:bodyPr>
          <a:lstStyle/>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Graduate Diploma:</a:t>
            </a:r>
            <a:r>
              <a:rPr lang="en-US" altLang="en-US" sz="2000" dirty="0">
                <a:solidFill>
                  <a:schemeClr val="bg1"/>
                </a:solidFill>
                <a:latin typeface="DIN Next LT Pro" panose="020B0503020203050203" pitchFamily="34" charset="0"/>
              </a:rPr>
              <a:t> one-year program (9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 of Theological Studies:</a:t>
            </a:r>
            <a:r>
              <a:rPr lang="en-US" altLang="en-US" sz="2000" dirty="0">
                <a:solidFill>
                  <a:schemeClr val="bg1"/>
                </a:solidFill>
                <a:latin typeface="DIN Next LT Pro" panose="020B0503020203050203" pitchFamily="34" charset="0"/>
              </a:rPr>
              <a:t/>
            </a:r>
            <a:br>
              <a:rPr lang="en-US" altLang="en-US" sz="2000" dirty="0">
                <a:solidFill>
                  <a:schemeClr val="bg1"/>
                </a:solidFill>
                <a:latin typeface="DIN Next LT Pro" panose="020B0503020203050203" pitchFamily="34" charset="0"/>
              </a:rPr>
            </a:br>
            <a:r>
              <a:rPr lang="en-US" altLang="en-US" sz="2000" dirty="0">
                <a:solidFill>
                  <a:schemeClr val="bg1"/>
                </a:solidFill>
                <a:latin typeface="DIN Next LT Pro" panose="020B0503020203050203" pitchFamily="34" charset="0"/>
              </a:rPr>
              <a:t>two-year program (18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 of Divinity: </a:t>
            </a:r>
            <a:r>
              <a:rPr lang="en-US" altLang="en-US" sz="2000" dirty="0">
                <a:solidFill>
                  <a:schemeClr val="bg1"/>
                </a:solidFill>
                <a:latin typeface="DIN Next LT Pro" panose="020B0503020203050203" pitchFamily="34" charset="0"/>
              </a:rPr>
              <a:t>three-year program (27 courses)</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Doctor of Ministry (</a:t>
            </a:r>
            <a:r>
              <a:rPr lang="en-US" altLang="en-US" sz="2000" b="1" dirty="0" err="1">
                <a:solidFill>
                  <a:schemeClr val="bg1"/>
                </a:solidFill>
                <a:latin typeface="DIN Next LT Pro" panose="020B0503020203050203" pitchFamily="34" charset="0"/>
              </a:rPr>
              <a:t>DMin</a:t>
            </a:r>
            <a:r>
              <a:rPr lang="en-US" altLang="en-US" sz="2000" b="1" dirty="0">
                <a:solidFill>
                  <a:schemeClr val="bg1"/>
                </a:solidFill>
                <a:latin typeface="DIN Next LT Pro" panose="020B0503020203050203" pitchFamily="34" charset="0"/>
              </a:rPr>
              <a:t>)</a:t>
            </a:r>
          </a:p>
          <a:p>
            <a:pPr marL="230188" indent="-230188">
              <a:buFont typeface="Arial" panose="020B0604020202020204" pitchFamily="34" charset="0"/>
              <a:buChar char="•"/>
            </a:pPr>
            <a:r>
              <a:rPr lang="en-US" altLang="en-US" sz="2000" b="1" dirty="0">
                <a:solidFill>
                  <a:schemeClr val="bg1"/>
                </a:solidFill>
                <a:latin typeface="DIN Next LT Pro" panose="020B0503020203050203" pitchFamily="34" charset="0"/>
              </a:rPr>
              <a:t>Masters of Theology (</a:t>
            </a:r>
            <a:r>
              <a:rPr lang="en-US" altLang="en-US" sz="2000" b="1" dirty="0" err="1">
                <a:solidFill>
                  <a:schemeClr val="bg1"/>
                </a:solidFill>
                <a:latin typeface="DIN Next LT Pro" panose="020B0503020203050203" pitchFamily="34" charset="0"/>
              </a:rPr>
              <a:t>ThM</a:t>
            </a:r>
            <a:r>
              <a:rPr lang="en-US" altLang="en-US" sz="2000" b="1" dirty="0">
                <a:solidFill>
                  <a:schemeClr val="bg1"/>
                </a:solidFill>
                <a:latin typeface="DIN Next LT Pro" panose="020B0503020203050203" pitchFamily="34" charset="0"/>
              </a:rPr>
              <a:t>)</a:t>
            </a:r>
          </a:p>
        </p:txBody>
      </p:sp>
      <p:sp>
        <p:nvSpPr>
          <p:cNvPr id="6" name="Title 1"/>
          <p:cNvSpPr txBox="1">
            <a:spLocks/>
          </p:cNvSpPr>
          <p:nvPr/>
        </p:nvSpPr>
        <p:spPr>
          <a:xfrm>
            <a:off x="5605911" y="290382"/>
            <a:ext cx="3575650" cy="1544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DIN Next LT Pro" panose="020B0503020203050203" pitchFamily="34" charset="0"/>
              </a:rPr>
              <a:t>ADD TITLE OF SLIDE</a:t>
            </a:r>
            <a:endParaRPr lang="en-US" sz="4800" b="1" dirty="0">
              <a:solidFill>
                <a:schemeClr val="bg1"/>
              </a:solidFill>
              <a:latin typeface="DIN Next LT Pro" panose="020B0503020203050203" pitchFamily="34" charset="0"/>
            </a:endParaRPr>
          </a:p>
        </p:txBody>
      </p:sp>
    </p:spTree>
    <p:extLst>
      <p:ext uri="{BB962C8B-B14F-4D97-AF65-F5344CB8AC3E}">
        <p14:creationId xmlns:p14="http://schemas.microsoft.com/office/powerpoint/2010/main" val="53085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 SLIDE TITLE</a:t>
            </a:r>
            <a:endParaRPr lang="en-US" dirty="0"/>
          </a:p>
        </p:txBody>
      </p:sp>
      <p:sp>
        <p:nvSpPr>
          <p:cNvPr id="11" name="Content Placeholder 6"/>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smtClean="0">
                <a:solidFill>
                  <a:schemeClr val="bg1"/>
                </a:solidFill>
              </a:rPr>
              <a:t>A/The book of the beginning of Jesus Christ [</a:t>
            </a:r>
            <a:r>
              <a:rPr lang="el-GR" altLang="en-US" dirty="0" smtClean="0">
                <a:solidFill>
                  <a:schemeClr val="bg1"/>
                </a:solidFill>
                <a:latin typeface="Times New Roman" panose="02020603050405020304" pitchFamily="18" charset="0"/>
                <a:cs typeface="Times New Roman" panose="02020603050405020304" pitchFamily="18" charset="0"/>
              </a:rPr>
              <a:t>Βίβλος γενέσεως Ἰησοῦ Χριστοῦ</a:t>
            </a:r>
            <a:r>
              <a:rPr lang="en-US" altLang="en-US" dirty="0" smtClean="0">
                <a:solidFill>
                  <a:schemeClr val="bg1"/>
                </a:solidFill>
              </a:rPr>
              <a:t>], son of David, son of Abraham </a:t>
            </a:r>
          </a:p>
          <a:p>
            <a:pPr lvl="1">
              <a:lnSpc>
                <a:spcPct val="80000"/>
              </a:lnSpc>
            </a:pPr>
            <a:r>
              <a:rPr lang="el-GR" altLang="en-US" sz="2000" dirty="0" smtClean="0">
                <a:solidFill>
                  <a:schemeClr val="bg1"/>
                </a:solidFill>
                <a:latin typeface="Times New Roman" panose="02020603050405020304" pitchFamily="18" charset="0"/>
                <a:cs typeface="Times New Roman" panose="02020603050405020304" pitchFamily="18" charset="0"/>
              </a:rPr>
              <a:t>βίβλος</a:t>
            </a:r>
            <a:r>
              <a:rPr lang="el-GR" altLang="en-US" sz="2000" dirty="0" smtClean="0">
                <a:solidFill>
                  <a:schemeClr val="bg1"/>
                </a:solidFill>
                <a:latin typeface="SPIonic" pitchFamily="2" charset="0"/>
              </a:rPr>
              <a:t> </a:t>
            </a:r>
            <a:r>
              <a:rPr lang="en-US" altLang="en-US" sz="2000" dirty="0" smtClean="0">
                <a:solidFill>
                  <a:schemeClr val="bg1"/>
                </a:solidFill>
              </a:rPr>
              <a:t>: Note – a book not list of sayings</a:t>
            </a:r>
          </a:p>
          <a:p>
            <a:pPr lvl="2">
              <a:lnSpc>
                <a:spcPct val="80000"/>
              </a:lnSpc>
            </a:pPr>
            <a:r>
              <a:rPr lang="en-US" altLang="en-US" dirty="0" smtClean="0">
                <a:solidFill>
                  <a:schemeClr val="bg1"/>
                </a:solidFill>
              </a:rPr>
              <a:t>NIV84: ‘A record’; NIV2011: ‘This is a genealogy’ [fn. ‘an account of the origin’]; NLT96: ‘This is a record’; NRSV ‘an account’</a:t>
            </a:r>
          </a:p>
          <a:p>
            <a:pPr lvl="1">
              <a:lnSpc>
                <a:spcPct val="80000"/>
              </a:lnSpc>
            </a:pPr>
            <a:r>
              <a:rPr lang="el-GR" altLang="en-US" sz="2000" dirty="0" smtClean="0">
                <a:solidFill>
                  <a:schemeClr val="bg1"/>
                </a:solidFill>
                <a:latin typeface="Times New Roman" panose="02020603050405020304" pitchFamily="18" charset="0"/>
                <a:cs typeface="Times New Roman" panose="02020603050405020304" pitchFamily="18" charset="0"/>
              </a:rPr>
              <a:t>γένεσις</a:t>
            </a:r>
            <a:r>
              <a:rPr lang="en-US" altLang="en-US" sz="2000" dirty="0" smtClean="0">
                <a:solidFill>
                  <a:schemeClr val="bg1"/>
                </a:solidFill>
              </a:rPr>
              <a:t>: translated different ways</a:t>
            </a:r>
          </a:p>
          <a:p>
            <a:pPr lvl="2">
              <a:lnSpc>
                <a:spcPct val="80000"/>
              </a:lnSpc>
            </a:pPr>
            <a:r>
              <a:rPr lang="en-US" altLang="en-US" dirty="0" smtClean="0">
                <a:solidFill>
                  <a:schemeClr val="bg1"/>
                </a:solidFill>
              </a:rPr>
              <a:t>NIV: genealogy; ESV: genealogy; </a:t>
            </a:r>
          </a:p>
          <a:p>
            <a:pPr lvl="2">
              <a:lnSpc>
                <a:spcPct val="80000"/>
              </a:lnSpc>
            </a:pPr>
            <a:r>
              <a:rPr lang="en-US" altLang="en-US" dirty="0" smtClean="0">
                <a:solidFill>
                  <a:schemeClr val="bg1"/>
                </a:solidFill>
              </a:rPr>
              <a:t>LXX Genesis 5:1 – </a:t>
            </a:r>
            <a:r>
              <a:rPr lang="el-GR" altLang="en-US" dirty="0" smtClean="0">
                <a:solidFill>
                  <a:schemeClr val="bg1"/>
                </a:solidFill>
                <a:latin typeface="Times New Roman" panose="02020603050405020304" pitchFamily="18" charset="0"/>
                <a:cs typeface="Times New Roman" panose="02020603050405020304" pitchFamily="18" charset="0"/>
              </a:rPr>
              <a:t>αὕτη ἡ βίβλος γενέσεως ἀνθρώπων</a:t>
            </a:r>
            <a:r>
              <a:rPr lang="el-GR" altLang="en-US" dirty="0" smtClean="0">
                <a:solidFill>
                  <a:schemeClr val="bg1"/>
                </a:solidFill>
              </a:rPr>
              <a:t> </a:t>
            </a:r>
            <a:r>
              <a:rPr lang="en-US" altLang="en-US" dirty="0" smtClean="0">
                <a:solidFill>
                  <a:schemeClr val="bg1"/>
                </a:solidFill>
              </a:rPr>
              <a:t>(‘This is the book of the generations of humanity/Adam[?])</a:t>
            </a:r>
          </a:p>
          <a:p>
            <a:pPr lvl="2">
              <a:lnSpc>
                <a:spcPct val="80000"/>
              </a:lnSpc>
            </a:pPr>
            <a:r>
              <a:rPr lang="en-US" altLang="en-US" dirty="0" err="1" smtClean="0">
                <a:solidFill>
                  <a:schemeClr val="bg1"/>
                </a:solidFill>
              </a:rPr>
              <a:t>Hauerwas</a:t>
            </a:r>
            <a:r>
              <a:rPr lang="en-US" altLang="en-US" dirty="0" smtClean="0">
                <a:solidFill>
                  <a:schemeClr val="bg1"/>
                </a:solidFill>
              </a:rPr>
              <a:t>: a beginning of a new age in Jesus</a:t>
            </a:r>
          </a:p>
          <a:p>
            <a:pPr lvl="1">
              <a:lnSpc>
                <a:spcPct val="80000"/>
              </a:lnSpc>
            </a:pPr>
            <a:r>
              <a:rPr lang="en-US" altLang="en-US" sz="2000" dirty="0" smtClean="0">
                <a:solidFill>
                  <a:schemeClr val="bg1"/>
                </a:solidFill>
              </a:rPr>
              <a:t>Christ/Messiah</a:t>
            </a:r>
          </a:p>
          <a:p>
            <a:pPr lvl="1">
              <a:lnSpc>
                <a:spcPct val="80000"/>
              </a:lnSpc>
            </a:pPr>
            <a:r>
              <a:rPr lang="en-US" altLang="en-US" sz="2000" dirty="0" smtClean="0">
                <a:solidFill>
                  <a:schemeClr val="bg1"/>
                </a:solidFill>
              </a:rPr>
              <a:t>Son of David</a:t>
            </a:r>
          </a:p>
          <a:p>
            <a:pPr lvl="1">
              <a:lnSpc>
                <a:spcPct val="80000"/>
              </a:lnSpc>
            </a:pPr>
            <a:r>
              <a:rPr lang="en-US" altLang="en-US" sz="2000" dirty="0" smtClean="0">
                <a:solidFill>
                  <a:schemeClr val="bg1"/>
                </a:solidFill>
              </a:rPr>
              <a:t>Son of Abraham (note the reversed order)</a:t>
            </a:r>
          </a:p>
          <a:p>
            <a:endParaRPr lang="en-US" dirty="0">
              <a:solidFill>
                <a:schemeClr val="bg1"/>
              </a:solidFill>
            </a:endParaRPr>
          </a:p>
        </p:txBody>
      </p:sp>
      <p:sp>
        <p:nvSpPr>
          <p:cNvPr id="4" name="Rectangle 3"/>
          <p:cNvSpPr/>
          <p:nvPr/>
        </p:nvSpPr>
        <p:spPr>
          <a:xfrm>
            <a:off x="8185638" y="5829300"/>
            <a:ext cx="4006362" cy="668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6" name="Rectangle 5"/>
          <p:cNvSpPr/>
          <p:nvPr/>
        </p:nvSpPr>
        <p:spPr>
          <a:xfrm>
            <a:off x="8343900" y="5992296"/>
            <a:ext cx="3848101" cy="369332"/>
          </a:xfrm>
          <a:prstGeom prst="rect">
            <a:avLst/>
          </a:prstGeom>
        </p:spPr>
        <p:txBody>
          <a:bodyPr wrap="square">
            <a:spAutoFit/>
          </a:bodyPr>
          <a:lstStyle/>
          <a:p>
            <a:r>
              <a:rPr lang="en-US" b="1" dirty="0" smtClean="0">
                <a:solidFill>
                  <a:srgbClr val="EEAA00"/>
                </a:solidFill>
              </a:rPr>
              <a:t>[SUBJECT] </a:t>
            </a:r>
            <a:r>
              <a:rPr lang="en-US" b="1" dirty="0" smtClean="0">
                <a:solidFill>
                  <a:srgbClr val="221155"/>
                </a:solidFill>
              </a:rPr>
              <a:t>| </a:t>
            </a:r>
            <a:r>
              <a:rPr lang="en-US" sz="1600" b="1" dirty="0" smtClean="0">
                <a:solidFill>
                  <a:srgbClr val="221155"/>
                </a:solidFill>
                <a:latin typeface="DIN Next LT Pro" panose="020B0503020203050203" pitchFamily="34" charset="0"/>
              </a:rPr>
              <a:t>TYNDALE SEMINARY</a:t>
            </a:r>
            <a:endParaRPr lang="en-US" dirty="0">
              <a:solidFill>
                <a:srgbClr val="221155"/>
              </a:solidFill>
            </a:endParaRPr>
          </a:p>
        </p:txBody>
      </p:sp>
    </p:spTree>
    <p:extLst>
      <p:ext uri="{BB962C8B-B14F-4D97-AF65-F5344CB8AC3E}">
        <p14:creationId xmlns:p14="http://schemas.microsoft.com/office/powerpoint/2010/main" val="319940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185638" y="5829300"/>
            <a:ext cx="4006362" cy="668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5" name="Rectangle 4"/>
          <p:cNvSpPr/>
          <p:nvPr/>
        </p:nvSpPr>
        <p:spPr>
          <a:xfrm>
            <a:off x="8343900" y="5992296"/>
            <a:ext cx="3848101" cy="369332"/>
          </a:xfrm>
          <a:prstGeom prst="rect">
            <a:avLst/>
          </a:prstGeom>
        </p:spPr>
        <p:txBody>
          <a:bodyPr wrap="square">
            <a:spAutoFit/>
          </a:bodyPr>
          <a:lstStyle/>
          <a:p>
            <a:r>
              <a:rPr lang="en-US" b="1" dirty="0" smtClean="0">
                <a:solidFill>
                  <a:srgbClr val="EEAA00"/>
                </a:solidFill>
              </a:rPr>
              <a:t>[SUBJECT] </a:t>
            </a:r>
            <a:r>
              <a:rPr lang="en-US" b="1" dirty="0" smtClean="0">
                <a:solidFill>
                  <a:srgbClr val="221155"/>
                </a:solidFill>
              </a:rPr>
              <a:t>| </a:t>
            </a:r>
            <a:r>
              <a:rPr lang="en-US" sz="1600" b="1" dirty="0" smtClean="0">
                <a:solidFill>
                  <a:srgbClr val="221155"/>
                </a:solidFill>
                <a:latin typeface="DIN Next LT Pro" panose="020B0503020203050203" pitchFamily="34" charset="0"/>
              </a:rPr>
              <a:t>TYNDALE SEMINARY</a:t>
            </a:r>
            <a:endParaRPr lang="en-US" dirty="0">
              <a:solidFill>
                <a:srgbClr val="221155"/>
              </a:solidFill>
            </a:endParaRPr>
          </a:p>
        </p:txBody>
      </p:sp>
    </p:spTree>
    <p:extLst>
      <p:ext uri="{BB962C8B-B14F-4D97-AF65-F5344CB8AC3E}">
        <p14:creationId xmlns:p14="http://schemas.microsoft.com/office/powerpoint/2010/main" val="342550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185638" y="5829300"/>
            <a:ext cx="4006362" cy="668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5" name="Rectangle 4"/>
          <p:cNvSpPr/>
          <p:nvPr/>
        </p:nvSpPr>
        <p:spPr>
          <a:xfrm>
            <a:off x="8343900" y="5992296"/>
            <a:ext cx="3848101" cy="369332"/>
          </a:xfrm>
          <a:prstGeom prst="rect">
            <a:avLst/>
          </a:prstGeom>
        </p:spPr>
        <p:txBody>
          <a:bodyPr wrap="square">
            <a:spAutoFit/>
          </a:bodyPr>
          <a:lstStyle/>
          <a:p>
            <a:r>
              <a:rPr lang="en-US" b="1" dirty="0" smtClean="0">
                <a:solidFill>
                  <a:srgbClr val="EEAA00"/>
                </a:solidFill>
              </a:rPr>
              <a:t>[SUBJECT] </a:t>
            </a:r>
            <a:r>
              <a:rPr lang="en-US" b="1" dirty="0" smtClean="0">
                <a:solidFill>
                  <a:srgbClr val="221155"/>
                </a:solidFill>
              </a:rPr>
              <a:t>| </a:t>
            </a:r>
            <a:r>
              <a:rPr lang="en-US" sz="1600" b="1" dirty="0" smtClean="0">
                <a:solidFill>
                  <a:srgbClr val="221155"/>
                </a:solidFill>
                <a:latin typeface="DIN Next LT Pro" panose="020B0503020203050203" pitchFamily="34" charset="0"/>
              </a:rPr>
              <a:t>TYNDALE SEMINARY</a:t>
            </a:r>
            <a:endParaRPr lang="en-US" dirty="0">
              <a:solidFill>
                <a:srgbClr val="221155"/>
              </a:solidFill>
            </a:endParaRPr>
          </a:p>
        </p:txBody>
      </p:sp>
    </p:spTree>
    <p:extLst>
      <p:ext uri="{BB962C8B-B14F-4D97-AF65-F5344CB8AC3E}">
        <p14:creationId xmlns:p14="http://schemas.microsoft.com/office/powerpoint/2010/main" val="35192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sp>
        <p:nvSpPr>
          <p:cNvPr id="3" name="TextBox 2"/>
          <p:cNvSpPr txBox="1"/>
          <p:nvPr/>
        </p:nvSpPr>
        <p:spPr>
          <a:xfrm>
            <a:off x="2290119" y="2208712"/>
            <a:ext cx="7611762" cy="3200876"/>
          </a:xfrm>
          <a:prstGeom prst="rect">
            <a:avLst/>
          </a:prstGeom>
          <a:noFill/>
        </p:spPr>
        <p:txBody>
          <a:bodyPr wrap="square" rtlCol="0">
            <a:spAutoFit/>
          </a:bodyPr>
          <a:lstStyle/>
          <a:p>
            <a:pPr algn="ctr">
              <a:defRPr/>
            </a:pPr>
            <a:r>
              <a:rPr lang="en-US" sz="2800" b="1" dirty="0" smtClean="0">
                <a:solidFill>
                  <a:srgbClr val="EEAA00"/>
                </a:solidFill>
              </a:rPr>
              <a:t>CONTACT NAME</a:t>
            </a:r>
            <a:endParaRPr lang="en-US" sz="2800" dirty="0">
              <a:solidFill>
                <a:srgbClr val="EEAA00"/>
              </a:solidFill>
            </a:endParaRPr>
          </a:p>
          <a:p>
            <a:pPr algn="ctr">
              <a:defRPr/>
            </a:pPr>
            <a:endParaRPr lang="en-US" sz="2800" b="1" dirty="0" smtClean="0">
              <a:solidFill>
                <a:srgbClr val="EEAA00"/>
              </a:solidFill>
              <a:latin typeface="DIN Next LT Pro" panose="020B0503020203050203" pitchFamily="34" charset="0"/>
            </a:endParaRPr>
          </a:p>
          <a:p>
            <a:pPr algn="ctr"/>
            <a:r>
              <a:rPr lang="en-US" dirty="0" smtClean="0">
                <a:solidFill>
                  <a:schemeClr val="bg1"/>
                </a:solidFill>
              </a:rPr>
              <a:t>Telephone/voice </a:t>
            </a:r>
            <a:r>
              <a:rPr lang="en-US" dirty="0">
                <a:solidFill>
                  <a:schemeClr val="bg1"/>
                </a:solidFill>
              </a:rPr>
              <a:t>mail: (416) 226-6620 Ext. </a:t>
            </a:r>
            <a:r>
              <a:rPr lang="en-US" dirty="0" smtClean="0">
                <a:solidFill>
                  <a:schemeClr val="bg1"/>
                </a:solidFill>
              </a:rPr>
              <a:t>XXXX</a:t>
            </a:r>
            <a:endParaRPr lang="en-US" dirty="0" smtClean="0">
              <a:solidFill>
                <a:schemeClr val="bg1"/>
              </a:solidFill>
            </a:endParaRPr>
          </a:p>
          <a:p>
            <a:pPr algn="ctr"/>
            <a:endParaRPr lang="en-US" dirty="0" smtClean="0">
              <a:solidFill>
                <a:schemeClr val="bg1"/>
              </a:solidFill>
            </a:endParaRPr>
          </a:p>
          <a:p>
            <a:pPr algn="ctr"/>
            <a:r>
              <a:rPr lang="en-US" dirty="0" smtClean="0">
                <a:solidFill>
                  <a:schemeClr val="bg1"/>
                </a:solidFill>
              </a:rPr>
              <a:t>Email</a:t>
            </a:r>
            <a:r>
              <a:rPr lang="en-US" dirty="0">
                <a:solidFill>
                  <a:schemeClr val="bg1"/>
                </a:solidFill>
              </a:rPr>
              <a:t>: </a:t>
            </a:r>
            <a:r>
              <a:rPr lang="en-US" u="sng" dirty="0" smtClean="0">
                <a:solidFill>
                  <a:schemeClr val="bg1"/>
                </a:solidFill>
              </a:rPr>
              <a:t>name@Tyndale.ca</a:t>
            </a:r>
            <a:endParaRPr lang="en-US" u="sng" dirty="0" smtClean="0">
              <a:solidFill>
                <a:schemeClr val="bg1"/>
              </a:solidFill>
            </a:endParaRPr>
          </a:p>
          <a:p>
            <a:pPr algn="ctr"/>
            <a:endParaRPr lang="en-US" sz="2800" b="1" u="sng" dirty="0">
              <a:solidFill>
                <a:schemeClr val="bg1"/>
              </a:solidFill>
              <a:latin typeface="DIN Next LT Pro" panose="020B0503020203050203" pitchFamily="34" charset="0"/>
            </a:endParaRPr>
          </a:p>
          <a:p>
            <a:pPr algn="ctr"/>
            <a:r>
              <a:rPr lang="en-US" dirty="0">
                <a:solidFill>
                  <a:schemeClr val="bg1"/>
                </a:solidFill>
              </a:rPr>
              <a:t>[</a:t>
            </a:r>
            <a:r>
              <a:rPr lang="en-US" dirty="0" smtClean="0">
                <a:solidFill>
                  <a:schemeClr val="bg1"/>
                </a:solidFill>
              </a:rPr>
              <a:t>Office </a:t>
            </a:r>
            <a:r>
              <a:rPr lang="en-US" dirty="0">
                <a:solidFill>
                  <a:schemeClr val="bg1"/>
                </a:solidFill>
              </a:rPr>
              <a:t>Hours: Tuesdays </a:t>
            </a:r>
            <a:r>
              <a:rPr lang="en-US" dirty="0" smtClean="0">
                <a:solidFill>
                  <a:schemeClr val="bg1"/>
                </a:solidFill>
              </a:rPr>
              <a:t>5:15PM - 6:00PM </a:t>
            </a:r>
            <a:r>
              <a:rPr lang="en-US" dirty="0">
                <a:solidFill>
                  <a:schemeClr val="bg1"/>
                </a:solidFill>
              </a:rPr>
              <a:t>or </a:t>
            </a:r>
            <a:endParaRPr lang="en-US" dirty="0" smtClean="0">
              <a:solidFill>
                <a:schemeClr val="bg1"/>
              </a:solidFill>
            </a:endParaRPr>
          </a:p>
          <a:p>
            <a:pPr algn="ctr"/>
            <a:r>
              <a:rPr lang="en-US" dirty="0" smtClean="0">
                <a:solidFill>
                  <a:schemeClr val="bg1"/>
                </a:solidFill>
              </a:rPr>
              <a:t>Book another </a:t>
            </a:r>
            <a:r>
              <a:rPr lang="en-US" dirty="0">
                <a:solidFill>
                  <a:schemeClr val="bg1"/>
                </a:solidFill>
              </a:rPr>
              <a:t>time by appointment</a:t>
            </a:r>
            <a:r>
              <a:rPr lang="en-US" dirty="0" smtClean="0">
                <a:solidFill>
                  <a:schemeClr val="bg1"/>
                </a:solidFill>
              </a:rPr>
              <a:t>.]</a:t>
            </a:r>
            <a:endParaRPr lang="en-US" dirty="0">
              <a:solidFill>
                <a:schemeClr val="bg1"/>
              </a:solidFill>
            </a:endParaRPr>
          </a:p>
          <a:p>
            <a:pPr algn="ctr"/>
            <a:endParaRPr lang="en-US" sz="2800" b="1" dirty="0">
              <a:solidFill>
                <a:schemeClr val="bg1"/>
              </a:solidFill>
              <a:latin typeface="DIN Next LT Pro" panose="020B0503020203050203" pitchFamily="34" charset="0"/>
            </a:endParaRPr>
          </a:p>
        </p:txBody>
      </p:sp>
      <p:sp>
        <p:nvSpPr>
          <p:cNvPr id="4" name="Title 1"/>
          <p:cNvSpPr txBox="1">
            <a:spLocks/>
          </p:cNvSpPr>
          <p:nvPr/>
        </p:nvSpPr>
        <p:spPr>
          <a:xfrm>
            <a:off x="2209800" y="1122363"/>
            <a:ext cx="7772400" cy="7187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DIN Next LT Pro" panose="020B0503020203050203" pitchFamily="34" charset="0"/>
              </a:rPr>
              <a:t>QUESTIONS? </a:t>
            </a:r>
          </a:p>
        </p:txBody>
      </p:sp>
    </p:spTree>
    <p:extLst>
      <p:ext uri="{BB962C8B-B14F-4D97-AF65-F5344CB8AC3E}">
        <p14:creationId xmlns:p14="http://schemas.microsoft.com/office/powerpoint/2010/main" val="137095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solidFill>
            <a:srgbClr val="22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b="1"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1598" y="2258566"/>
            <a:ext cx="1828804" cy="2340869"/>
          </a:xfrm>
          <a:prstGeom prst="rect">
            <a:avLst/>
          </a:prstGeom>
        </p:spPr>
      </p:pic>
    </p:spTree>
    <p:extLst>
      <p:ext uri="{BB962C8B-B14F-4D97-AF65-F5344CB8AC3E}">
        <p14:creationId xmlns:p14="http://schemas.microsoft.com/office/powerpoint/2010/main" val="70294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249</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DIN Next LT Pro</vt:lpstr>
      <vt:lpstr>SPIonic</vt:lpstr>
      <vt:lpstr>Times New Roman</vt:lpstr>
      <vt:lpstr>Office Theme</vt:lpstr>
      <vt:lpstr>PowerPoint Presentation</vt:lpstr>
      <vt:lpstr>ww</vt:lpstr>
      <vt:lpstr>PowerPoint Presentation</vt:lpstr>
      <vt:lpstr>PowerPoint Presentation</vt:lpstr>
      <vt:lpstr>ADD SLIDE TITLE</vt:lpstr>
      <vt:lpstr>PowerPoint Presentation</vt:lpstr>
      <vt:lpstr>PowerPoint Presentation</vt:lpstr>
      <vt:lpstr>PowerPoint Presentation</vt:lpstr>
      <vt:lpstr>PowerPoint Presentation</vt:lpstr>
    </vt:vector>
  </TitlesOfParts>
  <Company>Tyndale University College &amp; Seminary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Mori</dc:creator>
  <cp:lastModifiedBy>Tracey Mori</cp:lastModifiedBy>
  <cp:revision>8</cp:revision>
  <dcterms:created xsi:type="dcterms:W3CDTF">2020-06-11T17:34:36Z</dcterms:created>
  <dcterms:modified xsi:type="dcterms:W3CDTF">2020-09-29T17:26:50Z</dcterms:modified>
</cp:coreProperties>
</file>