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7" r:id="rId2"/>
    <p:sldId id="258" r:id="rId3"/>
    <p:sldId id="259" r:id="rId4"/>
    <p:sldId id="260" r:id="rId5"/>
    <p:sldId id="263" r:id="rId6"/>
    <p:sldId id="264" r:id="rId7"/>
    <p:sldId id="265"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155"/>
    <a:srgbClr val="EE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5B5479-CFB9-44F5-8823-FE58048C2D06}" type="datetimeFigureOut">
              <a:rPr lang="en-US" smtClean="0"/>
              <a:t>9/29/2020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BF58C8-3ED4-4D16-8F4C-EFB67DB8207C}" type="slidenum">
              <a:rPr lang="en-US" smtClean="0"/>
              <a:t>‹#›</a:t>
            </a:fld>
            <a:endParaRPr lang="en-US"/>
          </a:p>
        </p:txBody>
      </p:sp>
    </p:spTree>
    <p:extLst>
      <p:ext uri="{BB962C8B-B14F-4D97-AF65-F5344CB8AC3E}">
        <p14:creationId xmlns:p14="http://schemas.microsoft.com/office/powerpoint/2010/main" val="3479895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34825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92998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5282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9553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51843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66266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D6D43-A5E3-43ED-91B1-C8804AC2C60A}"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6707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D6D43-A5E3-43ED-91B1-C8804AC2C60A}"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9710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D6D43-A5E3-43ED-91B1-C8804AC2C60A}"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1555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213787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6214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7000" b="-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6D43-A5E3-43ED-91B1-C8804AC2C60A}"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1462F-5EAD-4AA9-A811-9B828589155A}" type="slidenum">
              <a:rPr lang="en-US" smtClean="0"/>
              <a:t>‹#›</a:t>
            </a:fld>
            <a:endParaRPr lang="en-US"/>
          </a:p>
        </p:txBody>
      </p:sp>
    </p:spTree>
    <p:extLst>
      <p:ext uri="{BB962C8B-B14F-4D97-AF65-F5344CB8AC3E}">
        <p14:creationId xmlns:p14="http://schemas.microsoft.com/office/powerpoint/2010/main" val="376669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51962" y="0"/>
            <a:ext cx="4040038"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10" name="Rectangle 9"/>
          <p:cNvSpPr/>
          <p:nvPr/>
        </p:nvSpPr>
        <p:spPr>
          <a:xfrm>
            <a:off x="9540291" y="6111871"/>
            <a:ext cx="1236685" cy="369332"/>
          </a:xfrm>
          <a:prstGeom prst="rect">
            <a:avLst/>
          </a:prstGeom>
        </p:spPr>
        <p:txBody>
          <a:bodyPr wrap="none">
            <a:spAutoFit/>
          </a:bodyPr>
          <a:lstStyle/>
          <a:p>
            <a:r>
              <a:rPr lang="en-US" b="1" dirty="0" smtClean="0">
                <a:solidFill>
                  <a:srgbClr val="EEAA00"/>
                </a:solidFill>
                <a:latin typeface="DIN Next LT Pro" panose="020B0503020203050203" pitchFamily="34" charset="0"/>
              </a:rPr>
              <a:t>tyndale.ca</a:t>
            </a:r>
            <a:endParaRPr lang="en-US" dirty="0">
              <a:solidFill>
                <a:srgbClr val="EEAA00"/>
              </a:solidFill>
            </a:endParaRPr>
          </a:p>
        </p:txBody>
      </p:sp>
      <p:sp>
        <p:nvSpPr>
          <p:cNvPr id="3" name="Rectangle 2"/>
          <p:cNvSpPr/>
          <p:nvPr/>
        </p:nvSpPr>
        <p:spPr>
          <a:xfrm>
            <a:off x="8434789" y="3685409"/>
            <a:ext cx="3447691" cy="1692771"/>
          </a:xfrm>
          <a:prstGeom prst="rect">
            <a:avLst/>
          </a:prstGeom>
        </p:spPr>
        <p:txBody>
          <a:bodyPr wrap="square">
            <a:spAutoFit/>
          </a:bodyPr>
          <a:lstStyle/>
          <a:p>
            <a:pPr algn="ctr"/>
            <a:r>
              <a:rPr lang="en-US" sz="3300" b="1" dirty="0" smtClean="0">
                <a:solidFill>
                  <a:schemeClr val="bg1"/>
                </a:solidFill>
                <a:latin typeface="+mn-lt"/>
              </a:rPr>
              <a:t>TITLE </a:t>
            </a:r>
          </a:p>
          <a:p>
            <a:pPr algn="ctr"/>
            <a:r>
              <a:rPr lang="en-US" sz="2000" dirty="0" smtClean="0">
                <a:solidFill>
                  <a:schemeClr val="bg1"/>
                </a:solidFill>
                <a:latin typeface="+mn-lt"/>
              </a:rPr>
              <a:t>SUB TITLE</a:t>
            </a:r>
          </a:p>
          <a:p>
            <a:pPr algn="ctr"/>
            <a:endParaRPr lang="en-US" sz="3300" dirty="0" smtClean="0">
              <a:solidFill>
                <a:schemeClr val="bg1"/>
              </a:solidFill>
              <a:latin typeface="+mn-lt"/>
            </a:endParaRPr>
          </a:p>
          <a:p>
            <a:pPr algn="ctr"/>
            <a:r>
              <a:rPr lang="en-US" b="1" dirty="0" smtClean="0">
                <a:solidFill>
                  <a:schemeClr val="bg1"/>
                </a:solidFill>
              </a:rPr>
              <a:t>PRESENTER</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0793" y="1259457"/>
            <a:ext cx="2362877" cy="162953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069"/>
          <a:stretch/>
        </p:blipFill>
        <p:spPr>
          <a:xfrm>
            <a:off x="1454" y="0"/>
            <a:ext cx="8220864" cy="6858000"/>
          </a:xfrm>
          <a:prstGeom prst="rect">
            <a:avLst/>
          </a:prstGeom>
        </p:spPr>
      </p:pic>
    </p:spTree>
    <p:extLst>
      <p:ext uri="{BB962C8B-B14F-4D97-AF65-F5344CB8AC3E}">
        <p14:creationId xmlns:p14="http://schemas.microsoft.com/office/powerpoint/2010/main" val="249139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a:t>
            </a:r>
            <a:endParaRPr lang="en-US" dirty="0"/>
          </a:p>
        </p:txBody>
      </p:sp>
      <p:pic>
        <p:nvPicPr>
          <p:cNvPr id="4" name="Content Placeholder 3"/>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971" t="14930" r="148" b="896"/>
          <a:stretch/>
        </p:blipFill>
        <p:spPr>
          <a:xfrm>
            <a:off x="0" y="0"/>
            <a:ext cx="12192000" cy="6918385"/>
          </a:xfrm>
        </p:spPr>
      </p:pic>
      <p:sp>
        <p:nvSpPr>
          <p:cNvPr id="5" name="Rectangle 4"/>
          <p:cNvSpPr/>
          <p:nvPr/>
        </p:nvSpPr>
        <p:spPr>
          <a:xfrm>
            <a:off x="8712679" y="5865965"/>
            <a:ext cx="3479320" cy="819511"/>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3" name="Rectangle 2"/>
          <p:cNvSpPr/>
          <p:nvPr/>
        </p:nvSpPr>
        <p:spPr>
          <a:xfrm>
            <a:off x="8850702" y="6091054"/>
            <a:ext cx="3341297" cy="369332"/>
          </a:xfrm>
          <a:prstGeom prst="rect">
            <a:avLst/>
          </a:prstGeom>
        </p:spPr>
        <p:txBody>
          <a:bodyPr wrap="square">
            <a:spAutoFit/>
          </a:bodyPr>
          <a:lstStyle/>
          <a:p>
            <a:r>
              <a:rPr lang="en-US" b="1" dirty="0" smtClean="0">
                <a:solidFill>
                  <a:srgbClr val="EEAA00"/>
                </a:solidFill>
              </a:rPr>
              <a:t>[SUBJECT] </a:t>
            </a:r>
            <a:r>
              <a:rPr lang="en-US" b="1" dirty="0" smtClean="0">
                <a:solidFill>
                  <a:schemeClr val="bg1"/>
                </a:solidFill>
              </a:rPr>
              <a:t>| </a:t>
            </a:r>
            <a:r>
              <a:rPr lang="en-US" sz="1600" b="1" dirty="0" smtClean="0">
                <a:solidFill>
                  <a:schemeClr val="bg1"/>
                </a:solidFill>
                <a:latin typeface="DIN Next LT Pro" panose="020B0503020203050203" pitchFamily="34" charset="0"/>
              </a:rPr>
              <a:t>TYNDALE UNIVERSITY</a:t>
            </a:r>
            <a:endParaRPr lang="en-US" dirty="0">
              <a:solidFill>
                <a:schemeClr val="bg1"/>
              </a:solidFill>
            </a:endParaRPr>
          </a:p>
        </p:txBody>
      </p:sp>
    </p:spTree>
    <p:extLst>
      <p:ext uri="{BB962C8B-B14F-4D97-AF65-F5344CB8AC3E}">
        <p14:creationId xmlns:p14="http://schemas.microsoft.com/office/powerpoint/2010/main" val="170339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6" name="Rectangle 5"/>
          <p:cNvSpPr/>
          <p:nvPr/>
        </p:nvSpPr>
        <p:spPr>
          <a:xfrm>
            <a:off x="3336985" y="1659285"/>
            <a:ext cx="5518030" cy="3539430"/>
          </a:xfrm>
          <a:prstGeom prst="rect">
            <a:avLst/>
          </a:prstGeom>
        </p:spPr>
        <p:txBody>
          <a:bodyPr wrap="square">
            <a:spAutoFit/>
          </a:bodyPr>
          <a:lstStyle/>
          <a:p>
            <a:r>
              <a:rPr lang="en-US" altLang="en-US" sz="3200" b="1" dirty="0">
                <a:solidFill>
                  <a:srgbClr val="EEAA00"/>
                </a:solidFill>
                <a:latin typeface="Calibri" panose="020F0502020204030204" pitchFamily="34" charset="0"/>
                <a:cs typeface="Calibri" panose="020F0502020204030204" pitchFamily="34" charset="0"/>
              </a:rPr>
              <a:t>Tyndale is dedicated to the pursuit of truth, to excellence in teaching, learning and research, to the development of mind, heart and character, to serve the church and the world for the glory of God.</a:t>
            </a:r>
            <a:endParaRPr lang="en-US" sz="3200" b="1" dirty="0">
              <a:solidFill>
                <a:srgbClr val="EEAA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53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mn-lt"/>
            </a:endParaRPr>
          </a:p>
        </p:txBody>
      </p:sp>
      <p:pic>
        <p:nvPicPr>
          <p:cNvPr id="4" name="Content Placeholder 3"/>
          <p:cNvPicPr>
            <a:picLocks noGrp="1" noChangeAspect="1"/>
          </p:cNvPicPr>
          <p:nvPr>
            <p:ph idx="1"/>
          </p:nvPr>
        </p:nvPicPr>
        <p:blipFill rotWithShape="1">
          <a:blip r:embed="rId2" cstate="screen">
            <a:duotone>
              <a:prstClr val="black"/>
              <a:srgbClr val="221155">
                <a:tint val="45000"/>
                <a:satMod val="400000"/>
              </a:srgbClr>
            </a:duotone>
            <a:extLst>
              <a:ext uri="{28A0092B-C50C-407E-A947-70E740481C1C}">
                <a14:useLocalDpi xmlns:a14="http://schemas.microsoft.com/office/drawing/2010/main"/>
              </a:ext>
            </a:extLst>
          </a:blip>
          <a:srcRect/>
          <a:stretch/>
        </p:blipFill>
        <p:spPr>
          <a:xfrm>
            <a:off x="0" y="-1"/>
            <a:ext cx="12258136" cy="6860509"/>
          </a:xfrm>
        </p:spPr>
      </p:pic>
      <p:sp>
        <p:nvSpPr>
          <p:cNvPr id="7" name="Rectangle 6"/>
          <p:cNvSpPr/>
          <p:nvPr/>
        </p:nvSpPr>
        <p:spPr>
          <a:xfrm>
            <a:off x="5009072" y="-92074"/>
            <a:ext cx="6731479" cy="4595063"/>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TextBox 4"/>
          <p:cNvSpPr txBox="1"/>
          <p:nvPr/>
        </p:nvSpPr>
        <p:spPr>
          <a:xfrm>
            <a:off x="5379613" y="1834421"/>
            <a:ext cx="5869232" cy="2246769"/>
          </a:xfrm>
          <a:prstGeom prst="rect">
            <a:avLst/>
          </a:prstGeom>
          <a:noFill/>
        </p:spPr>
        <p:txBody>
          <a:bodyPr wrap="square" rtlCol="0">
            <a:spAutoFit/>
          </a:bodyPr>
          <a:lstStyle/>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Graduate Diploma:</a:t>
            </a:r>
            <a:r>
              <a:rPr lang="en-US" altLang="en-US" sz="2000" dirty="0">
                <a:solidFill>
                  <a:schemeClr val="bg1"/>
                </a:solidFill>
                <a:latin typeface="DIN Next LT Pro" panose="020B0503020203050203" pitchFamily="34" charset="0"/>
              </a:rPr>
              <a:t> one-year program (9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 of Theological Studies:</a:t>
            </a:r>
            <a:r>
              <a:rPr lang="en-US" altLang="en-US" sz="2000" dirty="0">
                <a:solidFill>
                  <a:schemeClr val="bg1"/>
                </a:solidFill>
                <a:latin typeface="DIN Next LT Pro" panose="020B0503020203050203" pitchFamily="34" charset="0"/>
              </a:rPr>
              <a:t/>
            </a:r>
            <a:br>
              <a:rPr lang="en-US" altLang="en-US" sz="2000" dirty="0">
                <a:solidFill>
                  <a:schemeClr val="bg1"/>
                </a:solidFill>
                <a:latin typeface="DIN Next LT Pro" panose="020B0503020203050203" pitchFamily="34" charset="0"/>
              </a:rPr>
            </a:br>
            <a:r>
              <a:rPr lang="en-US" altLang="en-US" sz="2000" dirty="0">
                <a:solidFill>
                  <a:schemeClr val="bg1"/>
                </a:solidFill>
                <a:latin typeface="DIN Next LT Pro" panose="020B0503020203050203" pitchFamily="34" charset="0"/>
              </a:rPr>
              <a:t>two-year program (18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 of Divinity: </a:t>
            </a:r>
            <a:r>
              <a:rPr lang="en-US" altLang="en-US" sz="2000" dirty="0">
                <a:solidFill>
                  <a:schemeClr val="bg1"/>
                </a:solidFill>
                <a:latin typeface="DIN Next LT Pro" panose="020B0503020203050203" pitchFamily="34" charset="0"/>
              </a:rPr>
              <a:t>three-year program (27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Doctor of Ministry (</a:t>
            </a:r>
            <a:r>
              <a:rPr lang="en-US" altLang="en-US" sz="2000" b="1" dirty="0" err="1">
                <a:solidFill>
                  <a:schemeClr val="bg1"/>
                </a:solidFill>
                <a:latin typeface="DIN Next LT Pro" panose="020B0503020203050203" pitchFamily="34" charset="0"/>
              </a:rPr>
              <a:t>DMin</a:t>
            </a:r>
            <a:r>
              <a:rPr lang="en-US" altLang="en-US" sz="2000" b="1" dirty="0">
                <a:solidFill>
                  <a:schemeClr val="bg1"/>
                </a:solidFill>
                <a:latin typeface="DIN Next LT Pro" panose="020B0503020203050203" pitchFamily="34" charset="0"/>
              </a:rPr>
              <a:t>)</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Masters of Theology (</a:t>
            </a:r>
            <a:r>
              <a:rPr lang="en-US" altLang="en-US" sz="2000" b="1" dirty="0" err="1">
                <a:solidFill>
                  <a:schemeClr val="bg1"/>
                </a:solidFill>
                <a:latin typeface="DIN Next LT Pro" panose="020B0503020203050203" pitchFamily="34" charset="0"/>
              </a:rPr>
              <a:t>ThM</a:t>
            </a:r>
            <a:r>
              <a:rPr lang="en-US" altLang="en-US" sz="2000" b="1" dirty="0">
                <a:solidFill>
                  <a:schemeClr val="bg1"/>
                </a:solidFill>
                <a:latin typeface="DIN Next LT Pro" panose="020B0503020203050203" pitchFamily="34" charset="0"/>
              </a:rPr>
              <a:t>)</a:t>
            </a:r>
          </a:p>
        </p:txBody>
      </p:sp>
      <p:sp>
        <p:nvSpPr>
          <p:cNvPr id="6" name="Title 1"/>
          <p:cNvSpPr txBox="1">
            <a:spLocks/>
          </p:cNvSpPr>
          <p:nvPr/>
        </p:nvSpPr>
        <p:spPr>
          <a:xfrm>
            <a:off x="5605911" y="290382"/>
            <a:ext cx="3575650" cy="1544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DIN Next LT Pro" panose="020B0503020203050203" pitchFamily="34" charset="0"/>
              </a:rPr>
              <a:t>ADD TITLE OF SLIDE</a:t>
            </a:r>
            <a:endParaRPr lang="en-US" sz="4800" b="1" dirty="0">
              <a:solidFill>
                <a:schemeClr val="bg1"/>
              </a:solidFill>
              <a:latin typeface="DIN Next LT Pro" panose="020B0503020203050203" pitchFamily="34" charset="0"/>
            </a:endParaRPr>
          </a:p>
        </p:txBody>
      </p:sp>
    </p:spTree>
    <p:extLst>
      <p:ext uri="{BB962C8B-B14F-4D97-AF65-F5344CB8AC3E}">
        <p14:creationId xmlns:p14="http://schemas.microsoft.com/office/powerpoint/2010/main" val="53085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221155"/>
                </a:solidFill>
              </a:rPr>
              <a:t>ADD SLIDE TITLE</a:t>
            </a:r>
            <a:endParaRPr lang="en-US" dirty="0">
              <a:solidFill>
                <a:srgbClr val="221155"/>
              </a:solidFill>
            </a:endParaRPr>
          </a:p>
        </p:txBody>
      </p:sp>
      <p:sp>
        <p:nvSpPr>
          <p:cNvPr id="11" name="Content Placeholder 6"/>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smtClean="0">
                <a:solidFill>
                  <a:srgbClr val="221155"/>
                </a:solidFill>
              </a:rPr>
              <a:t>A/The book of the beginning of Jesus Christ [</a:t>
            </a:r>
            <a:r>
              <a:rPr lang="el-GR" altLang="en-US" dirty="0" smtClean="0">
                <a:solidFill>
                  <a:srgbClr val="221155"/>
                </a:solidFill>
                <a:latin typeface="Times New Roman" panose="02020603050405020304" pitchFamily="18" charset="0"/>
                <a:cs typeface="Times New Roman" panose="02020603050405020304" pitchFamily="18" charset="0"/>
              </a:rPr>
              <a:t>Βίβλος γενέσεως Ἰησοῦ Χριστοῦ</a:t>
            </a:r>
            <a:r>
              <a:rPr lang="en-US" altLang="en-US" dirty="0" smtClean="0">
                <a:solidFill>
                  <a:srgbClr val="221155"/>
                </a:solidFill>
              </a:rPr>
              <a:t>], son of David, son of Abraham </a:t>
            </a:r>
          </a:p>
          <a:p>
            <a:pPr lvl="1">
              <a:lnSpc>
                <a:spcPct val="80000"/>
              </a:lnSpc>
            </a:pPr>
            <a:r>
              <a:rPr lang="el-GR" altLang="en-US" sz="2000" dirty="0" smtClean="0">
                <a:solidFill>
                  <a:srgbClr val="221155"/>
                </a:solidFill>
                <a:latin typeface="Times New Roman" panose="02020603050405020304" pitchFamily="18" charset="0"/>
                <a:cs typeface="Times New Roman" panose="02020603050405020304" pitchFamily="18" charset="0"/>
              </a:rPr>
              <a:t>βίβλος</a:t>
            </a:r>
            <a:r>
              <a:rPr lang="el-GR" altLang="en-US" sz="2000" dirty="0" smtClean="0">
                <a:solidFill>
                  <a:srgbClr val="221155"/>
                </a:solidFill>
                <a:latin typeface="SPIonic" pitchFamily="2" charset="0"/>
              </a:rPr>
              <a:t> </a:t>
            </a:r>
            <a:r>
              <a:rPr lang="en-US" altLang="en-US" sz="2000" dirty="0" smtClean="0">
                <a:solidFill>
                  <a:srgbClr val="221155"/>
                </a:solidFill>
              </a:rPr>
              <a:t>: Note – a book not list of sayings</a:t>
            </a:r>
          </a:p>
          <a:p>
            <a:pPr lvl="2">
              <a:lnSpc>
                <a:spcPct val="80000"/>
              </a:lnSpc>
            </a:pPr>
            <a:r>
              <a:rPr lang="en-US" altLang="en-US" dirty="0" smtClean="0">
                <a:solidFill>
                  <a:srgbClr val="221155"/>
                </a:solidFill>
              </a:rPr>
              <a:t>NIV84: ‘A record’; NIV2011: ‘This is a genealogy’ [fn. ‘an account of the origin’]; NLT96: ‘This is a record’; NRSV ‘an account’</a:t>
            </a:r>
          </a:p>
          <a:p>
            <a:pPr lvl="1">
              <a:lnSpc>
                <a:spcPct val="80000"/>
              </a:lnSpc>
            </a:pPr>
            <a:r>
              <a:rPr lang="el-GR" altLang="en-US" sz="2000" dirty="0" smtClean="0">
                <a:solidFill>
                  <a:srgbClr val="221155"/>
                </a:solidFill>
                <a:latin typeface="Times New Roman" panose="02020603050405020304" pitchFamily="18" charset="0"/>
                <a:cs typeface="Times New Roman" panose="02020603050405020304" pitchFamily="18" charset="0"/>
              </a:rPr>
              <a:t>γένεσις</a:t>
            </a:r>
            <a:r>
              <a:rPr lang="en-US" altLang="en-US" sz="2000" dirty="0" smtClean="0">
                <a:solidFill>
                  <a:srgbClr val="221155"/>
                </a:solidFill>
              </a:rPr>
              <a:t>: translated different ways</a:t>
            </a:r>
          </a:p>
          <a:p>
            <a:pPr lvl="2">
              <a:lnSpc>
                <a:spcPct val="80000"/>
              </a:lnSpc>
            </a:pPr>
            <a:r>
              <a:rPr lang="en-US" altLang="en-US" dirty="0" smtClean="0">
                <a:solidFill>
                  <a:srgbClr val="221155"/>
                </a:solidFill>
              </a:rPr>
              <a:t>NIV: genealogy; ESV: genealogy; </a:t>
            </a:r>
          </a:p>
          <a:p>
            <a:pPr lvl="2">
              <a:lnSpc>
                <a:spcPct val="80000"/>
              </a:lnSpc>
            </a:pPr>
            <a:r>
              <a:rPr lang="en-US" altLang="en-US" dirty="0" smtClean="0">
                <a:solidFill>
                  <a:srgbClr val="221155"/>
                </a:solidFill>
              </a:rPr>
              <a:t>LXX Genesis 5:1 – </a:t>
            </a:r>
            <a:r>
              <a:rPr lang="el-GR" altLang="en-US" dirty="0" smtClean="0">
                <a:solidFill>
                  <a:srgbClr val="221155"/>
                </a:solidFill>
                <a:latin typeface="Times New Roman" panose="02020603050405020304" pitchFamily="18" charset="0"/>
                <a:cs typeface="Times New Roman" panose="02020603050405020304" pitchFamily="18" charset="0"/>
              </a:rPr>
              <a:t>αὕτη ἡ βίβλος γενέσεως ἀνθρώπων</a:t>
            </a:r>
            <a:r>
              <a:rPr lang="el-GR" altLang="en-US" dirty="0" smtClean="0">
                <a:solidFill>
                  <a:srgbClr val="221155"/>
                </a:solidFill>
              </a:rPr>
              <a:t> </a:t>
            </a:r>
            <a:r>
              <a:rPr lang="en-US" altLang="en-US" dirty="0" smtClean="0">
                <a:solidFill>
                  <a:srgbClr val="221155"/>
                </a:solidFill>
              </a:rPr>
              <a:t>(‘This is the book of the generations of humanity/Adam[?])</a:t>
            </a:r>
          </a:p>
          <a:p>
            <a:pPr lvl="2">
              <a:lnSpc>
                <a:spcPct val="80000"/>
              </a:lnSpc>
            </a:pPr>
            <a:r>
              <a:rPr lang="en-US" altLang="en-US" dirty="0" err="1" smtClean="0">
                <a:solidFill>
                  <a:srgbClr val="221155"/>
                </a:solidFill>
              </a:rPr>
              <a:t>Hauerwas</a:t>
            </a:r>
            <a:r>
              <a:rPr lang="en-US" altLang="en-US" dirty="0" smtClean="0">
                <a:solidFill>
                  <a:srgbClr val="221155"/>
                </a:solidFill>
              </a:rPr>
              <a:t>: a beginning of a new age in Jesus</a:t>
            </a:r>
          </a:p>
          <a:p>
            <a:pPr lvl="1">
              <a:lnSpc>
                <a:spcPct val="80000"/>
              </a:lnSpc>
            </a:pPr>
            <a:r>
              <a:rPr lang="en-US" altLang="en-US" sz="2000" dirty="0" smtClean="0">
                <a:solidFill>
                  <a:srgbClr val="221155"/>
                </a:solidFill>
              </a:rPr>
              <a:t>Christ/Messiah</a:t>
            </a:r>
          </a:p>
          <a:p>
            <a:pPr lvl="1">
              <a:lnSpc>
                <a:spcPct val="80000"/>
              </a:lnSpc>
            </a:pPr>
            <a:r>
              <a:rPr lang="en-US" altLang="en-US" sz="2000" dirty="0" smtClean="0">
                <a:solidFill>
                  <a:srgbClr val="221155"/>
                </a:solidFill>
              </a:rPr>
              <a:t>Son of David</a:t>
            </a:r>
          </a:p>
          <a:p>
            <a:pPr lvl="1">
              <a:lnSpc>
                <a:spcPct val="80000"/>
              </a:lnSpc>
            </a:pPr>
            <a:r>
              <a:rPr lang="en-US" altLang="en-US" sz="2000" dirty="0" smtClean="0">
                <a:solidFill>
                  <a:srgbClr val="221155"/>
                </a:solidFill>
              </a:rPr>
              <a:t>Son of Abraham (note the reversed order)</a:t>
            </a:r>
          </a:p>
          <a:p>
            <a:endParaRPr lang="en-US" dirty="0">
              <a:solidFill>
                <a:srgbClr val="221155"/>
              </a:solidFill>
            </a:endParaRPr>
          </a:p>
        </p:txBody>
      </p:sp>
      <p:sp>
        <p:nvSpPr>
          <p:cNvPr id="4" name="Rectangle 3"/>
          <p:cNvSpPr/>
          <p:nvPr/>
        </p:nvSpPr>
        <p:spPr>
          <a:xfrm>
            <a:off x="8798583" y="5842855"/>
            <a:ext cx="3487947" cy="668215"/>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6" name="Rectangle 5"/>
          <p:cNvSpPr/>
          <p:nvPr/>
        </p:nvSpPr>
        <p:spPr>
          <a:xfrm>
            <a:off x="8990881" y="6007686"/>
            <a:ext cx="3103353" cy="338554"/>
          </a:xfrm>
          <a:prstGeom prst="rect">
            <a:avLst/>
          </a:prstGeom>
        </p:spPr>
        <p:txBody>
          <a:bodyPr wrap="square">
            <a:spAutoFit/>
          </a:bodyPr>
          <a:lstStyle/>
          <a:p>
            <a:r>
              <a:rPr lang="en-US" sz="1600" b="1" dirty="0" smtClean="0">
                <a:solidFill>
                  <a:srgbClr val="EEAA00"/>
                </a:solidFill>
                <a:latin typeface="DIN Next LT Pro" panose="020B0503020203050203" pitchFamily="34" charset="0"/>
              </a:rPr>
              <a:t>PAGE #</a:t>
            </a:r>
            <a:r>
              <a:rPr lang="en-US" sz="1600" b="1" dirty="0" smtClean="0">
                <a:solidFill>
                  <a:srgbClr val="221155"/>
                </a:solidFill>
                <a:latin typeface="DIN Next LT Pro" panose="020B0503020203050203" pitchFamily="34" charset="0"/>
              </a:rPr>
              <a:t> </a:t>
            </a:r>
            <a:r>
              <a:rPr lang="en-US" sz="1600" b="1" dirty="0" smtClean="0">
                <a:solidFill>
                  <a:schemeClr val="bg1"/>
                </a:solidFill>
                <a:latin typeface="DIN Next LT Pro" panose="020B0503020203050203" pitchFamily="34" charset="0"/>
              </a:rPr>
              <a:t>| TYNDALE UNIVERSITY</a:t>
            </a:r>
            <a:endParaRPr lang="en-US" dirty="0">
              <a:solidFill>
                <a:schemeClr val="bg1"/>
              </a:solidFill>
            </a:endParaRPr>
          </a:p>
        </p:txBody>
      </p:sp>
    </p:spTree>
    <p:extLst>
      <p:ext uri="{BB962C8B-B14F-4D97-AF65-F5344CB8AC3E}">
        <p14:creationId xmlns:p14="http://schemas.microsoft.com/office/powerpoint/2010/main" val="319940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798583" y="5842855"/>
            <a:ext cx="3487947" cy="668215"/>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Rectangle 4"/>
          <p:cNvSpPr/>
          <p:nvPr/>
        </p:nvSpPr>
        <p:spPr>
          <a:xfrm>
            <a:off x="8990881" y="6007686"/>
            <a:ext cx="3103353" cy="338554"/>
          </a:xfrm>
          <a:prstGeom prst="rect">
            <a:avLst/>
          </a:prstGeom>
        </p:spPr>
        <p:txBody>
          <a:bodyPr wrap="square">
            <a:spAutoFit/>
          </a:bodyPr>
          <a:lstStyle/>
          <a:p>
            <a:r>
              <a:rPr lang="en-US" sz="1600" b="1" dirty="0" smtClean="0">
                <a:solidFill>
                  <a:srgbClr val="EEAA00"/>
                </a:solidFill>
                <a:latin typeface="DIN Next LT Pro" panose="020B0503020203050203" pitchFamily="34" charset="0"/>
              </a:rPr>
              <a:t>PAGE #</a:t>
            </a:r>
            <a:r>
              <a:rPr lang="en-US" sz="1600" b="1" dirty="0" smtClean="0">
                <a:solidFill>
                  <a:srgbClr val="221155"/>
                </a:solidFill>
                <a:latin typeface="DIN Next LT Pro" panose="020B0503020203050203" pitchFamily="34" charset="0"/>
              </a:rPr>
              <a:t> </a:t>
            </a:r>
            <a:r>
              <a:rPr lang="en-US" sz="1600" b="1" dirty="0" smtClean="0">
                <a:solidFill>
                  <a:schemeClr val="bg1"/>
                </a:solidFill>
                <a:latin typeface="DIN Next LT Pro" panose="020B0503020203050203" pitchFamily="34" charset="0"/>
              </a:rPr>
              <a:t>| TYNDALE UNIVERSITY</a:t>
            </a:r>
            <a:endParaRPr lang="en-US" dirty="0">
              <a:solidFill>
                <a:schemeClr val="bg1"/>
              </a:solidFill>
            </a:endParaRPr>
          </a:p>
        </p:txBody>
      </p:sp>
    </p:spTree>
    <p:extLst>
      <p:ext uri="{BB962C8B-B14F-4D97-AF65-F5344CB8AC3E}">
        <p14:creationId xmlns:p14="http://schemas.microsoft.com/office/powerpoint/2010/main" val="342550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798583" y="5842855"/>
            <a:ext cx="3487947" cy="668215"/>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Rectangle 4"/>
          <p:cNvSpPr/>
          <p:nvPr/>
        </p:nvSpPr>
        <p:spPr>
          <a:xfrm>
            <a:off x="8990881" y="6007686"/>
            <a:ext cx="3103353" cy="338554"/>
          </a:xfrm>
          <a:prstGeom prst="rect">
            <a:avLst/>
          </a:prstGeom>
        </p:spPr>
        <p:txBody>
          <a:bodyPr wrap="square">
            <a:spAutoFit/>
          </a:bodyPr>
          <a:lstStyle/>
          <a:p>
            <a:r>
              <a:rPr lang="en-US" sz="1600" b="1" dirty="0" smtClean="0">
                <a:solidFill>
                  <a:srgbClr val="EEAA00"/>
                </a:solidFill>
                <a:latin typeface="DIN Next LT Pro" panose="020B0503020203050203" pitchFamily="34" charset="0"/>
              </a:rPr>
              <a:t>PAGE #</a:t>
            </a:r>
            <a:r>
              <a:rPr lang="en-US" sz="1600" b="1" dirty="0" smtClean="0">
                <a:solidFill>
                  <a:srgbClr val="221155"/>
                </a:solidFill>
                <a:latin typeface="DIN Next LT Pro" panose="020B0503020203050203" pitchFamily="34" charset="0"/>
              </a:rPr>
              <a:t> </a:t>
            </a:r>
            <a:r>
              <a:rPr lang="en-US" sz="1600" b="1" dirty="0" smtClean="0">
                <a:solidFill>
                  <a:schemeClr val="bg1"/>
                </a:solidFill>
                <a:latin typeface="DIN Next LT Pro" panose="020B0503020203050203" pitchFamily="34" charset="0"/>
              </a:rPr>
              <a:t>| TYNDALE UNIVERSITY</a:t>
            </a:r>
            <a:endParaRPr lang="en-US" dirty="0">
              <a:solidFill>
                <a:schemeClr val="bg1"/>
              </a:solidFill>
            </a:endParaRPr>
          </a:p>
        </p:txBody>
      </p:sp>
    </p:spTree>
    <p:extLst>
      <p:ext uri="{BB962C8B-B14F-4D97-AF65-F5344CB8AC3E}">
        <p14:creationId xmlns:p14="http://schemas.microsoft.com/office/powerpoint/2010/main" val="35192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3" name="TextBox 2"/>
          <p:cNvSpPr txBox="1"/>
          <p:nvPr/>
        </p:nvSpPr>
        <p:spPr>
          <a:xfrm>
            <a:off x="2290119" y="2208712"/>
            <a:ext cx="7611762" cy="3200876"/>
          </a:xfrm>
          <a:prstGeom prst="rect">
            <a:avLst/>
          </a:prstGeom>
          <a:noFill/>
        </p:spPr>
        <p:txBody>
          <a:bodyPr wrap="square" rtlCol="0">
            <a:spAutoFit/>
          </a:bodyPr>
          <a:lstStyle/>
          <a:p>
            <a:pPr algn="ctr">
              <a:defRPr/>
            </a:pPr>
            <a:r>
              <a:rPr lang="en-US" sz="2800" b="1" dirty="0" smtClean="0">
                <a:solidFill>
                  <a:srgbClr val="EEAA00"/>
                </a:solidFill>
              </a:rPr>
              <a:t>CONTACT NAME</a:t>
            </a:r>
            <a:endParaRPr lang="en-US" sz="2800" dirty="0">
              <a:solidFill>
                <a:srgbClr val="EEAA00"/>
              </a:solidFill>
            </a:endParaRPr>
          </a:p>
          <a:p>
            <a:pPr algn="ctr">
              <a:defRPr/>
            </a:pPr>
            <a:endParaRPr lang="en-US" sz="2800" b="1" dirty="0" smtClean="0">
              <a:solidFill>
                <a:srgbClr val="EEAA00"/>
              </a:solidFill>
              <a:latin typeface="DIN Next LT Pro" panose="020B0503020203050203" pitchFamily="34" charset="0"/>
            </a:endParaRPr>
          </a:p>
          <a:p>
            <a:pPr algn="ctr"/>
            <a:r>
              <a:rPr lang="en-US" dirty="0" smtClean="0">
                <a:solidFill>
                  <a:schemeClr val="bg1"/>
                </a:solidFill>
              </a:rPr>
              <a:t>Telephone/voice </a:t>
            </a:r>
            <a:r>
              <a:rPr lang="en-US" dirty="0">
                <a:solidFill>
                  <a:schemeClr val="bg1"/>
                </a:solidFill>
              </a:rPr>
              <a:t>mail: (416) 226-6620 Ext. </a:t>
            </a:r>
            <a:r>
              <a:rPr lang="en-US" dirty="0" smtClean="0">
                <a:solidFill>
                  <a:schemeClr val="bg1"/>
                </a:solidFill>
              </a:rPr>
              <a:t>XXX </a:t>
            </a:r>
          </a:p>
          <a:p>
            <a:pPr algn="ctr"/>
            <a:endParaRPr lang="en-US" dirty="0" smtClean="0">
              <a:solidFill>
                <a:schemeClr val="bg1"/>
              </a:solidFill>
            </a:endParaRPr>
          </a:p>
          <a:p>
            <a:pPr algn="ctr"/>
            <a:r>
              <a:rPr lang="en-US" dirty="0" smtClean="0">
                <a:solidFill>
                  <a:schemeClr val="bg1"/>
                </a:solidFill>
              </a:rPr>
              <a:t>Email: name@tyndale.ca</a:t>
            </a:r>
          </a:p>
          <a:p>
            <a:pPr algn="ctr"/>
            <a:endParaRPr lang="en-US" sz="2800" b="1" u="sng" dirty="0">
              <a:solidFill>
                <a:schemeClr val="bg1"/>
              </a:solidFill>
              <a:latin typeface="DIN Next LT Pro" panose="020B0503020203050203" pitchFamily="34" charset="0"/>
            </a:endParaRPr>
          </a:p>
          <a:p>
            <a:pPr algn="ctr"/>
            <a:r>
              <a:rPr lang="en-US" dirty="0">
                <a:solidFill>
                  <a:schemeClr val="bg1"/>
                </a:solidFill>
              </a:rPr>
              <a:t>Office Hours: Tuesdays </a:t>
            </a:r>
            <a:r>
              <a:rPr lang="en-US" dirty="0" smtClean="0">
                <a:solidFill>
                  <a:schemeClr val="bg1"/>
                </a:solidFill>
              </a:rPr>
              <a:t>5:15PM - 6:00PM </a:t>
            </a:r>
            <a:r>
              <a:rPr lang="en-US" dirty="0">
                <a:solidFill>
                  <a:schemeClr val="bg1"/>
                </a:solidFill>
              </a:rPr>
              <a:t>or </a:t>
            </a:r>
            <a:endParaRPr lang="en-US" dirty="0" smtClean="0">
              <a:solidFill>
                <a:schemeClr val="bg1"/>
              </a:solidFill>
            </a:endParaRPr>
          </a:p>
          <a:p>
            <a:pPr algn="ctr"/>
            <a:r>
              <a:rPr lang="en-US" dirty="0" smtClean="0">
                <a:solidFill>
                  <a:schemeClr val="bg1"/>
                </a:solidFill>
              </a:rPr>
              <a:t>Book another </a:t>
            </a:r>
            <a:r>
              <a:rPr lang="en-US" dirty="0">
                <a:solidFill>
                  <a:schemeClr val="bg1"/>
                </a:solidFill>
              </a:rPr>
              <a:t>time by appointment.</a:t>
            </a:r>
          </a:p>
          <a:p>
            <a:pPr algn="ctr"/>
            <a:endParaRPr lang="en-US" sz="2800" b="1" dirty="0">
              <a:solidFill>
                <a:schemeClr val="bg1"/>
              </a:solidFill>
              <a:latin typeface="DIN Next LT Pro" panose="020B0503020203050203" pitchFamily="34" charset="0"/>
            </a:endParaRPr>
          </a:p>
        </p:txBody>
      </p:sp>
      <p:sp>
        <p:nvSpPr>
          <p:cNvPr id="4" name="Title 1"/>
          <p:cNvSpPr txBox="1">
            <a:spLocks/>
          </p:cNvSpPr>
          <p:nvPr/>
        </p:nvSpPr>
        <p:spPr>
          <a:xfrm>
            <a:off x="2209800" y="1122363"/>
            <a:ext cx="7772400" cy="718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DIN Next LT Pro" panose="020B0503020203050203" pitchFamily="34" charset="0"/>
              </a:rPr>
              <a:t>QUESTIONS? </a:t>
            </a:r>
          </a:p>
        </p:txBody>
      </p:sp>
    </p:spTree>
    <p:extLst>
      <p:ext uri="{BB962C8B-B14F-4D97-AF65-F5344CB8AC3E}">
        <p14:creationId xmlns:p14="http://schemas.microsoft.com/office/powerpoint/2010/main" val="137095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598" y="2258566"/>
            <a:ext cx="1828804" cy="2340869"/>
          </a:xfrm>
          <a:prstGeom prst="rect">
            <a:avLst/>
          </a:prstGeom>
        </p:spPr>
      </p:pic>
    </p:spTree>
    <p:extLst>
      <p:ext uri="{BB962C8B-B14F-4D97-AF65-F5344CB8AC3E}">
        <p14:creationId xmlns:p14="http://schemas.microsoft.com/office/powerpoint/2010/main" val="7029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4353</TotalTime>
  <Words>244</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DIN Next LT Pro</vt:lpstr>
      <vt:lpstr>SPIonic</vt:lpstr>
      <vt:lpstr>Times New Roman</vt:lpstr>
      <vt:lpstr>Office Theme</vt:lpstr>
      <vt:lpstr>PowerPoint Presentation</vt:lpstr>
      <vt:lpstr>ww</vt:lpstr>
      <vt:lpstr>PowerPoint Presentation</vt:lpstr>
      <vt:lpstr>PowerPoint Presentation</vt:lpstr>
      <vt:lpstr>ADD SLIDE TITLE</vt:lpstr>
      <vt:lpstr>PowerPoint Presentation</vt:lpstr>
      <vt:lpstr>PowerPoint Presentation</vt:lpstr>
      <vt:lpstr>PowerPoint Presentation</vt:lpstr>
      <vt:lpstr>PowerPoint Presentation</vt:lpstr>
    </vt:vector>
  </TitlesOfParts>
  <Company>Tyndale University College &amp;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Mori</dc:creator>
  <cp:lastModifiedBy>Tracey Mori</cp:lastModifiedBy>
  <cp:revision>11</cp:revision>
  <dcterms:created xsi:type="dcterms:W3CDTF">2020-06-11T17:34:36Z</dcterms:created>
  <dcterms:modified xsi:type="dcterms:W3CDTF">2020-09-29T17:33:30Z</dcterms:modified>
</cp:coreProperties>
</file>