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3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1" autoAdjust="0"/>
    <p:restoredTop sz="94660"/>
  </p:normalViewPr>
  <p:slideViewPr>
    <p:cSldViewPr snapToGrid="0">
      <p:cViewPr varScale="1">
        <p:scale>
          <a:sx n="56" d="100"/>
          <a:sy n="56" d="100"/>
        </p:scale>
        <p:origin x="53" y="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580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506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8058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25985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925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808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8636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7326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071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416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088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888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226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106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875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233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16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3312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nadian-universities.net/universities/programs/doctorate-counselling_and_therap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RESEARCH THESIS IN COUNSELLING COURSE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99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Apply for the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393453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First step will be to speak to the instructor (Dr. Helen Noh) to receive permission to APPLY for the Course (for the following semester)</a:t>
            </a:r>
          </a:p>
          <a:p>
            <a:endParaRPr lang="en-US" dirty="0"/>
          </a:p>
          <a:p>
            <a:r>
              <a:rPr lang="en-US" dirty="0" smtClean="0"/>
              <a:t>Second step, if permission is granted, student will go to </a:t>
            </a:r>
            <a:r>
              <a:rPr lang="en-US" dirty="0" err="1" smtClean="0"/>
              <a:t>Tyndale.ca</a:t>
            </a:r>
            <a:r>
              <a:rPr lang="en-US" dirty="0" err="1" smtClean="0">
                <a:sym typeface="Wingdings" panose="05000000000000000000" pitchFamily="2" charset="2"/>
              </a:rPr>
              <a:t>AcademicsSeminary</a:t>
            </a:r>
            <a:r>
              <a:rPr lang="en-US" dirty="0" smtClean="0">
                <a:sym typeface="Wingdings" panose="05000000000000000000" pitchFamily="2" charset="2"/>
              </a:rPr>
              <a:t> Graduate </a:t>
            </a:r>
            <a:r>
              <a:rPr lang="en-US" dirty="0" err="1" smtClean="0">
                <a:sym typeface="Wingdings" panose="05000000000000000000" pitchFamily="2" charset="2"/>
              </a:rPr>
              <a:t>ProgramDirected</a:t>
            </a:r>
            <a:r>
              <a:rPr lang="en-US" dirty="0" smtClean="0">
                <a:sym typeface="Wingdings" panose="05000000000000000000" pitchFamily="2" charset="2"/>
              </a:rPr>
              <a:t> Reading and Research </a:t>
            </a:r>
            <a:r>
              <a:rPr lang="en-US" dirty="0" err="1" smtClean="0">
                <a:sym typeface="Wingdings" panose="05000000000000000000" pitchFamily="2" charset="2"/>
              </a:rPr>
              <a:t>CourseRequest</a:t>
            </a:r>
            <a:r>
              <a:rPr lang="en-US" dirty="0" smtClean="0">
                <a:sym typeface="Wingdings" panose="05000000000000000000" pitchFamily="2" charset="2"/>
              </a:rPr>
              <a:t> DRR Course--&gt;Fill out and Submit the Request Form (ONLINE) 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Third step will be to wait for confirmation of acceptance (will be based on student standing and available space)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Fourth, for those accepted to take the course for the following semester, there will be a mandatory meeting before the end of the current semester (to be determined with instructor)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PLEASE NOTE: SPACE IS VERY LIMITED FOR THIS COURSE EACH SEMESTER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46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FAQ?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there a deadline to apply for the following semester? </a:t>
            </a:r>
          </a:p>
          <a:p>
            <a:pPr lvl="1"/>
            <a:r>
              <a:rPr lang="en-US" dirty="0" smtClean="0"/>
              <a:t>Yes, the deadline to apply will be </a:t>
            </a:r>
            <a:r>
              <a:rPr lang="en-US" b="1" u="sng" dirty="0" smtClean="0"/>
              <a:t>DECEMBER 1, 2016</a:t>
            </a:r>
            <a:r>
              <a:rPr lang="en-US" dirty="0" smtClean="0"/>
              <a:t> for those interested in taking the DRR course in Winter 2017</a:t>
            </a:r>
            <a:endParaRPr lang="en-US" dirty="0"/>
          </a:p>
          <a:p>
            <a:pPr lvl="1"/>
            <a:r>
              <a:rPr lang="en-US" dirty="0" smtClean="0"/>
              <a:t>For those interested in applying for Fall 2017, deadline for the application will be </a:t>
            </a:r>
            <a:r>
              <a:rPr lang="en-US" b="1" u="sng" dirty="0" smtClean="0"/>
              <a:t>APRIL 1, 2017</a:t>
            </a:r>
          </a:p>
          <a:p>
            <a:pPr lvl="1"/>
            <a:endParaRPr lang="en-US" dirty="0"/>
          </a:p>
          <a:p>
            <a:r>
              <a:rPr lang="en-US" dirty="0"/>
              <a:t>Can I take this course after I graduate from the program?</a:t>
            </a:r>
          </a:p>
          <a:p>
            <a:pPr lvl="1"/>
            <a:r>
              <a:rPr lang="en-US" dirty="0"/>
              <a:t>Yes, all alumni are entitled to take courses at Tyndale upon graduation; however, due to the special circumstances around this course, first priority will be given to current students in the program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8410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should take this course?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tudents </a:t>
            </a:r>
            <a:r>
              <a:rPr lang="en-US" dirty="0" smtClean="0"/>
              <a:t>who are </a:t>
            </a:r>
            <a:r>
              <a:rPr lang="en-US" dirty="0" smtClean="0"/>
              <a:t>interested </a:t>
            </a:r>
            <a:r>
              <a:rPr lang="en-US" dirty="0" smtClean="0"/>
              <a:t>in potentially pursuing a doctoral degree in the field of counselling</a:t>
            </a:r>
          </a:p>
          <a:p>
            <a:endParaRPr lang="en-US" dirty="0"/>
          </a:p>
          <a:p>
            <a:r>
              <a:rPr lang="en-US" dirty="0" smtClean="0"/>
              <a:t>Students who have a strong grasp of research methods and desire to engage in </a:t>
            </a:r>
            <a:r>
              <a:rPr lang="en-US" dirty="0" smtClean="0"/>
              <a:t>developing their own research project 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966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Doctoral Programs in Canada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St. Paul University – </a:t>
            </a:r>
            <a:r>
              <a:rPr lang="en-US" dirty="0" err="1" smtClean="0"/>
              <a:t>Ph.D</a:t>
            </a:r>
            <a:r>
              <a:rPr lang="en-US" dirty="0" smtClean="0"/>
              <a:t> in Counselling and Spirituality</a:t>
            </a:r>
          </a:p>
          <a:p>
            <a:r>
              <a:rPr lang="en-US" dirty="0" smtClean="0"/>
              <a:t>University of Toronto (OISE) – </a:t>
            </a:r>
            <a:r>
              <a:rPr lang="en-US" dirty="0" err="1" smtClean="0"/>
              <a:t>Ph.D</a:t>
            </a:r>
            <a:r>
              <a:rPr lang="en-US" dirty="0" smtClean="0"/>
              <a:t> in Clinical and Counselling Psychology</a:t>
            </a:r>
          </a:p>
          <a:p>
            <a:r>
              <a:rPr lang="en-US" dirty="0" smtClean="0"/>
              <a:t>McGill University – </a:t>
            </a:r>
            <a:r>
              <a:rPr lang="en-US" dirty="0" err="1" smtClean="0"/>
              <a:t>Ph.D</a:t>
            </a:r>
            <a:r>
              <a:rPr lang="en-US" dirty="0" smtClean="0"/>
              <a:t> in Counselling Psychology</a:t>
            </a:r>
          </a:p>
          <a:p>
            <a:r>
              <a:rPr lang="en-US" dirty="0" smtClean="0"/>
              <a:t>University of Calgary – </a:t>
            </a:r>
            <a:r>
              <a:rPr lang="en-US" dirty="0" err="1" smtClean="0"/>
              <a:t>Ph.D</a:t>
            </a:r>
            <a:r>
              <a:rPr lang="en-US" dirty="0" smtClean="0"/>
              <a:t> in Counselling Psychology</a:t>
            </a:r>
          </a:p>
          <a:p>
            <a:r>
              <a:rPr lang="en-US" dirty="0" smtClean="0"/>
              <a:t>University of Alberta – </a:t>
            </a:r>
            <a:r>
              <a:rPr lang="en-US" dirty="0" err="1" smtClean="0"/>
              <a:t>Ph.D</a:t>
            </a:r>
            <a:r>
              <a:rPr lang="en-US" dirty="0" smtClean="0"/>
              <a:t> in Counselling Psychology</a:t>
            </a:r>
          </a:p>
          <a:p>
            <a:r>
              <a:rPr lang="en-US" dirty="0" smtClean="0"/>
              <a:t>Wilfred Laurier (through Waterloo Lutheran Seminary) – </a:t>
            </a:r>
            <a:r>
              <a:rPr lang="en-US" dirty="0" err="1" smtClean="0"/>
              <a:t>D.Min</a:t>
            </a:r>
            <a:r>
              <a:rPr lang="en-US" dirty="0" smtClean="0"/>
              <a:t> in Spiritual Care and Counselling </a:t>
            </a:r>
          </a:p>
          <a:p>
            <a:endParaRPr lang="en-US" dirty="0"/>
          </a:p>
          <a:p>
            <a:r>
              <a:rPr lang="en-US" dirty="0" smtClean="0"/>
              <a:t>Important to note the distinctions between </a:t>
            </a:r>
            <a:r>
              <a:rPr lang="en-US" dirty="0" err="1" smtClean="0"/>
              <a:t>Ph.D</a:t>
            </a:r>
            <a:r>
              <a:rPr lang="en-US" dirty="0" smtClean="0"/>
              <a:t> in Counselling Psychology and Clinical Psychology</a:t>
            </a:r>
          </a:p>
          <a:p>
            <a:endParaRPr lang="en-US" dirty="0"/>
          </a:p>
          <a:p>
            <a:r>
              <a:rPr lang="en-US" dirty="0" smtClean="0">
                <a:hlinkClick r:id="rId2"/>
              </a:rPr>
              <a:t>www.canadian-universities.net/universities/programs/doctorate-counselling_and_therapy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91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Thesis In Research Course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Directed Reading and Research (DRR) format; highly independent</a:t>
            </a:r>
          </a:p>
          <a:p>
            <a:endParaRPr lang="en-US" dirty="0"/>
          </a:p>
          <a:p>
            <a:r>
              <a:rPr lang="en-US" dirty="0" smtClean="0"/>
              <a:t>Duration of course is one semester – either Fall or Winter (spring/summer is not an option) </a:t>
            </a:r>
          </a:p>
          <a:p>
            <a:endParaRPr lang="en-US" dirty="0"/>
          </a:p>
          <a:p>
            <a:r>
              <a:rPr lang="en-US" dirty="0" smtClean="0"/>
              <a:t>Requirements include: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asic background in research methods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ompleted the COUN 0680: Research Methods course with high standings </a:t>
            </a:r>
          </a:p>
          <a:p>
            <a:pPr lvl="1"/>
            <a:r>
              <a:rPr lang="en-US" dirty="0" smtClean="0"/>
              <a:t>Clear idea of a research topic of interest</a:t>
            </a:r>
          </a:p>
          <a:p>
            <a:pPr lvl="1"/>
            <a:r>
              <a:rPr lang="en-US" dirty="0" smtClean="0"/>
              <a:t>Permission granted by the instructor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71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Description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Students complete a major research proposal in the field of Marriage and Family Therapy that demonstrates their ability to formulate a research question, use existing peer reviewed research studies to develop a well-structured literature review and methodology section, and draft an ethics proposal. </a:t>
            </a:r>
          </a:p>
        </p:txBody>
      </p:sp>
    </p:spTree>
    <p:extLst>
      <p:ext uri="{BB962C8B-B14F-4D97-AF65-F5344CB8AC3E}">
        <p14:creationId xmlns:p14="http://schemas.microsoft.com/office/powerpoint/2010/main" val="85781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hangingPunct="0"/>
            <a:r>
              <a:rPr lang="en-US" dirty="0" smtClean="0"/>
              <a:t>Develop </a:t>
            </a:r>
            <a:r>
              <a:rPr lang="en-US" dirty="0"/>
              <a:t>a </a:t>
            </a:r>
            <a:r>
              <a:rPr lang="en-US" dirty="0" smtClean="0"/>
              <a:t>clear and testable research </a:t>
            </a:r>
            <a:r>
              <a:rPr lang="en-US" dirty="0"/>
              <a:t>question</a:t>
            </a:r>
          </a:p>
          <a:p>
            <a:pPr lvl="0" hangingPunct="0"/>
            <a:r>
              <a:rPr lang="en-US" dirty="0"/>
              <a:t>Complete a </a:t>
            </a:r>
            <a:r>
              <a:rPr lang="en-US" dirty="0" smtClean="0"/>
              <a:t>comprehensive literature </a:t>
            </a:r>
            <a:r>
              <a:rPr lang="en-US" dirty="0"/>
              <a:t>review</a:t>
            </a:r>
          </a:p>
          <a:p>
            <a:pPr lvl="0" hangingPunct="0"/>
            <a:r>
              <a:rPr lang="en-US" dirty="0" smtClean="0"/>
              <a:t>Devise </a:t>
            </a:r>
            <a:r>
              <a:rPr lang="en-US" dirty="0"/>
              <a:t>a research </a:t>
            </a:r>
            <a:r>
              <a:rPr lang="en-US" dirty="0" smtClean="0"/>
              <a:t>methodology </a:t>
            </a:r>
            <a:r>
              <a:rPr lang="en-US" dirty="0"/>
              <a:t>that is scientifically </a:t>
            </a:r>
            <a:r>
              <a:rPr lang="en-US" dirty="0" smtClean="0"/>
              <a:t>sound</a:t>
            </a:r>
          </a:p>
          <a:p>
            <a:pPr hangingPunct="0"/>
            <a:r>
              <a:rPr lang="en-US" dirty="0" smtClean="0"/>
              <a:t>Prepare </a:t>
            </a:r>
            <a:r>
              <a:rPr lang="en-US" dirty="0"/>
              <a:t>a Research Ethics Board (REB) </a:t>
            </a:r>
            <a:r>
              <a:rPr lang="en-US" dirty="0" smtClean="0"/>
              <a:t>application </a:t>
            </a:r>
            <a:endParaRPr lang="en-US" dirty="0"/>
          </a:p>
          <a:p>
            <a:pPr lvl="0" hangingPunct="0"/>
            <a:r>
              <a:rPr lang="en-US" dirty="0" smtClean="0"/>
              <a:t>Present </a:t>
            </a:r>
            <a:r>
              <a:rPr lang="en-US" dirty="0"/>
              <a:t>an APA formatted research report including: </a:t>
            </a:r>
            <a:r>
              <a:rPr lang="en-US" dirty="0" smtClean="0"/>
              <a:t>Abstract, </a:t>
            </a:r>
            <a:r>
              <a:rPr lang="en-US" dirty="0" smtClean="0"/>
              <a:t>Introduction </a:t>
            </a:r>
            <a:r>
              <a:rPr lang="en-US" dirty="0"/>
              <a:t>and </a:t>
            </a:r>
            <a:r>
              <a:rPr lang="en-US" dirty="0" smtClean="0"/>
              <a:t>Methods Sections</a:t>
            </a:r>
            <a:endParaRPr lang="en-US" dirty="0"/>
          </a:p>
          <a:p>
            <a:pPr lvl="0" hangingPunct="0"/>
            <a:r>
              <a:rPr lang="en-US" dirty="0"/>
              <a:t>Provide a critical reflection on the integration of the research topic with a theological framework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94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Required Readings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hangingPunct="0"/>
            <a:r>
              <a:rPr lang="en-US" dirty="0"/>
              <a:t>Reading requirements for DRR courses are higher than for classroom courses, normally </a:t>
            </a:r>
            <a:r>
              <a:rPr lang="en-US" b="1" dirty="0"/>
              <a:t>2000 pages</a:t>
            </a:r>
            <a:r>
              <a:rPr lang="en-US" dirty="0"/>
              <a:t> of reading. </a:t>
            </a:r>
            <a:endParaRPr lang="en-US" dirty="0" smtClean="0"/>
          </a:p>
          <a:p>
            <a:pPr marL="0" indent="0" hangingPunct="0">
              <a:buNone/>
            </a:pPr>
            <a:r>
              <a:rPr lang="en-US" dirty="0"/>
              <a:t> </a:t>
            </a:r>
          </a:p>
          <a:p>
            <a:pPr lvl="0" hangingPunct="0"/>
            <a:r>
              <a:rPr lang="en-US" dirty="0"/>
              <a:t>Required readings consist of both peer reviewed research articles and book chapters pertaining to each individual student’s research topic</a:t>
            </a:r>
          </a:p>
          <a:p>
            <a:pPr hangingPunct="0"/>
            <a:endParaRPr lang="en-US" dirty="0"/>
          </a:p>
          <a:p>
            <a:pPr lvl="0" hangingPunct="0"/>
            <a:r>
              <a:rPr lang="en-US" dirty="0"/>
              <a:t>American Psychological Association (2010). Publication Manual of the American Psychological Association (6</a:t>
            </a:r>
            <a:r>
              <a:rPr lang="en-US" baseline="30000" dirty="0"/>
              <a:t>th</a:t>
            </a:r>
            <a:r>
              <a:rPr lang="en-US" dirty="0"/>
              <a:t> Ed). Washington, D.C.: American Psychological Association.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1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Requirements &amp;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Attendance &amp; Participation in Weekly/Biweekly Meetings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Research Portfolio</a:t>
            </a:r>
          </a:p>
          <a:p>
            <a:endParaRPr lang="en-US" dirty="0"/>
          </a:p>
          <a:p>
            <a:r>
              <a:rPr lang="en-US" dirty="0"/>
              <a:t>Draft Assignments of the Literature Review &amp; Methods Sections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Ethics Proposal (Application)</a:t>
            </a:r>
          </a:p>
          <a:p>
            <a:endParaRPr lang="en-US" dirty="0"/>
          </a:p>
          <a:p>
            <a:r>
              <a:rPr lang="en-US" dirty="0" smtClean="0"/>
              <a:t>Final Research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13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Course Schedule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Weeks 1-2: Identifying the Research Topic and Narrowing down the Research Question</a:t>
            </a:r>
          </a:p>
          <a:p>
            <a:endParaRPr lang="en-US" dirty="0"/>
          </a:p>
          <a:p>
            <a:r>
              <a:rPr lang="en-US" dirty="0" smtClean="0"/>
              <a:t>Weeks 3-5: Conducting a comprehensive literature review and literature map</a:t>
            </a:r>
          </a:p>
          <a:p>
            <a:endParaRPr lang="en-US" dirty="0"/>
          </a:p>
          <a:p>
            <a:r>
              <a:rPr lang="en-US" dirty="0" smtClean="0"/>
              <a:t>Weeks 6-8: Designing the research methodology (will be quantitative design)</a:t>
            </a:r>
          </a:p>
          <a:p>
            <a:endParaRPr lang="en-US" dirty="0"/>
          </a:p>
          <a:p>
            <a:r>
              <a:rPr lang="en-US" dirty="0" smtClean="0"/>
              <a:t>Weeks 9-10: Ethics application and procedures</a:t>
            </a:r>
          </a:p>
          <a:p>
            <a:endParaRPr lang="en-US" dirty="0"/>
          </a:p>
          <a:p>
            <a:r>
              <a:rPr lang="en-US" dirty="0" smtClean="0"/>
              <a:t>Weeks 11-12: Discussion on Integration and Final Revisions of the thesis project</a:t>
            </a:r>
          </a:p>
        </p:txBody>
      </p:sp>
    </p:spTree>
    <p:extLst>
      <p:ext uri="{BB962C8B-B14F-4D97-AF65-F5344CB8AC3E}">
        <p14:creationId xmlns:p14="http://schemas.microsoft.com/office/powerpoint/2010/main" val="418299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292</TotalTime>
  <Words>654</Words>
  <Application>Microsoft Office PowerPoint</Application>
  <PresentationFormat>Widescreen</PresentationFormat>
  <Paragraphs>78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</vt:lpstr>
      <vt:lpstr>Berlin</vt:lpstr>
      <vt:lpstr>RESEARCH THESIS IN COUNSELLING COURSE</vt:lpstr>
      <vt:lpstr>Who should take this course? </vt:lpstr>
      <vt:lpstr>Doctoral Programs in Canada</vt:lpstr>
      <vt:lpstr>Overview of the Thesis In Research Course </vt:lpstr>
      <vt:lpstr>Course Description </vt:lpstr>
      <vt:lpstr>Learning Outcomes </vt:lpstr>
      <vt:lpstr>Required Readings</vt:lpstr>
      <vt:lpstr>Course Requirements &amp; Assignments</vt:lpstr>
      <vt:lpstr>General Course Schedule </vt:lpstr>
      <vt:lpstr>How to Apply for the Course</vt:lpstr>
      <vt:lpstr>FAQ?</vt:lpstr>
    </vt:vector>
  </TitlesOfParts>
  <Company>Tyndale University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THESIS IN COUNSELLING COURSE</dc:title>
  <dc:creator>Helen Noh</dc:creator>
  <cp:lastModifiedBy>Helen Noh</cp:lastModifiedBy>
  <cp:revision>10</cp:revision>
  <dcterms:created xsi:type="dcterms:W3CDTF">2016-10-28T15:04:49Z</dcterms:created>
  <dcterms:modified xsi:type="dcterms:W3CDTF">2016-11-02T15:22:47Z</dcterms:modified>
</cp:coreProperties>
</file>